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7" r:id="rId3"/>
    <p:sldId id="308" r:id="rId4"/>
    <p:sldId id="297" r:id="rId5"/>
    <p:sldId id="304" r:id="rId6"/>
    <p:sldId id="298" r:id="rId7"/>
    <p:sldId id="309" r:id="rId8"/>
    <p:sldId id="302" r:id="rId9"/>
    <p:sldId id="293" r:id="rId10"/>
    <p:sldId id="294" r:id="rId11"/>
    <p:sldId id="289" r:id="rId12"/>
    <p:sldId id="312" r:id="rId13"/>
    <p:sldId id="313" r:id="rId14"/>
    <p:sldId id="314" r:id="rId15"/>
    <p:sldId id="319" r:id="rId16"/>
    <p:sldId id="315" r:id="rId17"/>
    <p:sldId id="321" r:id="rId18"/>
    <p:sldId id="322" r:id="rId19"/>
    <p:sldId id="323" r:id="rId20"/>
    <p:sldId id="328" r:id="rId21"/>
    <p:sldId id="325" r:id="rId22"/>
    <p:sldId id="324" r:id="rId23"/>
    <p:sldId id="329" r:id="rId24"/>
    <p:sldId id="330" r:id="rId25"/>
    <p:sldId id="333" r:id="rId26"/>
    <p:sldId id="335" r:id="rId27"/>
    <p:sldId id="337" r:id="rId28"/>
    <p:sldId id="340" r:id="rId29"/>
    <p:sldId id="342" r:id="rId30"/>
    <p:sldId id="343" r:id="rId31"/>
    <p:sldId id="345" r:id="rId32"/>
    <p:sldId id="346" r:id="rId33"/>
    <p:sldId id="347" r:id="rId34"/>
    <p:sldId id="348" r:id="rId35"/>
    <p:sldId id="349" r:id="rId36"/>
    <p:sldId id="352" r:id="rId37"/>
    <p:sldId id="31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94660"/>
  </p:normalViewPr>
  <p:slideViewPr>
    <p:cSldViewPr>
      <p:cViewPr varScale="1">
        <p:scale>
          <a:sx n="82" d="100"/>
          <a:sy n="82" d="100"/>
        </p:scale>
        <p:origin x="-1810"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744911-B31D-43E5-8980-5A8B82EC9CF3}"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308179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44911-B31D-43E5-8980-5A8B82EC9CF3}"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1656694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44911-B31D-43E5-8980-5A8B82EC9CF3}"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1413717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44911-B31D-43E5-8980-5A8B82EC9CF3}"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423348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44911-B31D-43E5-8980-5A8B82EC9CF3}"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41503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44911-B31D-43E5-8980-5A8B82EC9CF3}"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107396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744911-B31D-43E5-8980-5A8B82EC9CF3}"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1735497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44911-B31D-43E5-8980-5A8B82EC9CF3}"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303592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44911-B31D-43E5-8980-5A8B82EC9CF3}" type="datetimeFigureOut">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32403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44911-B31D-43E5-8980-5A8B82EC9CF3}"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405075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44911-B31D-43E5-8980-5A8B82EC9CF3}"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0B154-3D7E-4364-AABF-13294DC2EC65}" type="slidenum">
              <a:rPr lang="en-US" smtClean="0"/>
              <a:t>‹#›</a:t>
            </a:fld>
            <a:endParaRPr lang="en-US"/>
          </a:p>
        </p:txBody>
      </p:sp>
    </p:spTree>
    <p:extLst>
      <p:ext uri="{BB962C8B-B14F-4D97-AF65-F5344CB8AC3E}">
        <p14:creationId xmlns:p14="http://schemas.microsoft.com/office/powerpoint/2010/main" val="715619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44911-B31D-43E5-8980-5A8B82EC9CF3}" type="datetimeFigureOut">
              <a:rPr lang="en-US" smtClean="0"/>
              <a:t>4/15/2024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0B154-3D7E-4364-AABF-13294DC2EC65}" type="slidenum">
              <a:rPr lang="en-US" smtClean="0"/>
              <a:t>‹#›</a:t>
            </a:fld>
            <a:endParaRPr lang="en-US"/>
          </a:p>
        </p:txBody>
      </p:sp>
    </p:spTree>
    <p:extLst>
      <p:ext uri="{BB962C8B-B14F-4D97-AF65-F5344CB8AC3E}">
        <p14:creationId xmlns:p14="http://schemas.microsoft.com/office/powerpoint/2010/main" val="1298268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10100" y="5236464"/>
            <a:ext cx="3810000" cy="12527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ar-IQ" sz="4800" b="1" dirty="0" smtClean="0">
                <a:solidFill>
                  <a:schemeClr val="tx1"/>
                </a:solidFill>
                <a:effectLst>
                  <a:outerShdw blurRad="38100" dist="38100" dir="2700000" algn="tl">
                    <a:srgbClr val="000000">
                      <a:alpha val="43137"/>
                    </a:srgbClr>
                  </a:outerShdw>
                </a:effectLst>
                <a:latin typeface="Arabic Typesetting" pitchFamily="66" charset="-78"/>
                <a:cs typeface="Arabic Typesetting" pitchFamily="66" charset="-78"/>
              </a:rPr>
              <a:t>المواصفات النباتية المميزة </a:t>
            </a:r>
            <a:endParaRPr lang="en-US" sz="4800" b="1" dirty="0">
              <a:solidFill>
                <a:schemeClr val="tx1"/>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9" name="Oval 8"/>
          <p:cNvSpPr/>
          <p:nvPr/>
        </p:nvSpPr>
        <p:spPr>
          <a:xfrm>
            <a:off x="309033" y="4038600"/>
            <a:ext cx="4038600" cy="16809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IQ" sz="2000" b="1" dirty="0" smtClean="0">
                <a:solidFill>
                  <a:schemeClr val="tx1"/>
                </a:solidFill>
                <a:effectLst>
                  <a:outerShdw blurRad="38100" dist="38100" dir="2700000" algn="tl">
                    <a:srgbClr val="000000">
                      <a:alpha val="43137"/>
                    </a:srgbClr>
                  </a:outerShdw>
                </a:effectLst>
                <a:cs typeface="Farsi Simple Bold" pitchFamily="2" charset="-78"/>
              </a:rPr>
              <a:t>مدرس المادة : م.م. عبير ساجد ظاهر </a:t>
            </a:r>
          </a:p>
          <a:p>
            <a:pPr algn="ctr"/>
            <a:r>
              <a:rPr lang="ar-IQ" sz="2000" b="1" dirty="0" smtClean="0">
                <a:solidFill>
                  <a:schemeClr val="tx1"/>
                </a:solidFill>
                <a:effectLst>
                  <a:outerShdw blurRad="38100" dist="38100" dir="2700000" algn="tl">
                    <a:srgbClr val="000000">
                      <a:alpha val="43137"/>
                    </a:srgbClr>
                  </a:outerShdw>
                </a:effectLst>
                <a:cs typeface="Farsi Simple Bold" pitchFamily="2" charset="-78"/>
              </a:rPr>
              <a:t>كلية الزراعة – قسم المحاصيل الحقلية </a:t>
            </a:r>
            <a:endParaRPr lang="en-US" sz="2000" dirty="0">
              <a:solidFill>
                <a:schemeClr val="tx1"/>
              </a:solidFill>
              <a:cs typeface="Farsi Simple Bold" pitchFamily="2" charset="-78"/>
            </a:endParaRPr>
          </a:p>
        </p:txBody>
      </p:sp>
      <p:sp>
        <p:nvSpPr>
          <p:cNvPr id="3" name="Down Arrow 2"/>
          <p:cNvSpPr/>
          <p:nvPr/>
        </p:nvSpPr>
        <p:spPr>
          <a:xfrm>
            <a:off x="6252288" y="4285956"/>
            <a:ext cx="525624" cy="6538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4326"/>
            <a:ext cx="5571067"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44326"/>
            <a:ext cx="7020374" cy="241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515245"/>
            <a:ext cx="495300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31324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2600325"/>
            <a:ext cx="3841103" cy="41148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rtl="1">
              <a:buFont typeface="Arial" pitchFamily="34" charset="0"/>
              <a:buNone/>
            </a:pPr>
            <a:r>
              <a:rPr lang="ar-IQ" b="1" dirty="0" smtClean="0">
                <a:latin typeface="Arabic Typesetting" pitchFamily="66" charset="-78"/>
                <a:cs typeface="Arabic Typesetting" pitchFamily="66" charset="-78"/>
              </a:rPr>
              <a:t>لون الحبة ابيض او احمر والابيض اما ان يكون قشيا او اصفرا والاحمر قد يكون بنيا فاتحا الى احمر داكن ويعود سبب اللون الى وجود مواد ملونة في غلاف الحبة وتختلف الحبة في القوام فهي اما ان تكون هشة ذات سويداء رخوة او ناعمة او نشوية والحبوب الصلبة القوام تكون ذات سويداء صلبة او قرنية او زجاجية اما الحبة المتوسطة القوام فتكون في حالة وسطية بين النوعين السابقين.</a:t>
            </a:r>
            <a:endParaRPr lang="en-US" b="1" dirty="0">
              <a:latin typeface="Arabic Typesetting" pitchFamily="66" charset="-78"/>
              <a:cs typeface="Arabic Typesetting" pitchFamily="66" charset="-78"/>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2895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026937"/>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53204" y="304800"/>
            <a:ext cx="4572000" cy="4893647"/>
          </a:xfrm>
          <a:prstGeom prst="rect">
            <a:avLst/>
          </a:prstGeom>
        </p:spPr>
        <p:txBody>
          <a:bodyPr>
            <a:spAutoFit/>
          </a:bodyPr>
          <a:lstStyle/>
          <a:p>
            <a:pPr algn="ctr" rtl="1"/>
            <a:r>
              <a:rPr lang="ar-IQ" sz="3200" b="1" dirty="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حبة الحنطة </a:t>
            </a:r>
          </a:p>
          <a:p>
            <a:pPr algn="just" rtl="1"/>
            <a:r>
              <a:rPr lang="ar-IQ" sz="2800" b="1" dirty="0">
                <a:latin typeface="Arabic Typesetting" pitchFamily="66" charset="-78"/>
                <a:cs typeface="Arabic Typesetting" pitchFamily="66" charset="-78"/>
              </a:rPr>
              <a:t>مكونة من بذرة واحدة ملتصقة بالغلاف البذري والثمري وتختلف في الشكل والحجم واللون والقوام وفي صفات اخرى والحبة تكون عادة بيضوية الشكل يتراوح طولها (4-10ملم) اعتمادا على الصنف والموقع على السنبلة والسنيبلة خلال فترة النضج وتكون مقوسة في الجهة الظهرية باستثناء القاعدة حيث يكون الغلاف الثمري </a:t>
            </a:r>
            <a:r>
              <a:rPr lang="en-US" sz="2800" b="1" dirty="0">
                <a:latin typeface="Arabic Typesetting" pitchFamily="66" charset="-78"/>
                <a:cs typeface="Arabic Typesetting" pitchFamily="66" charset="-78"/>
              </a:rPr>
              <a:t>Pericarp  </a:t>
            </a:r>
            <a:r>
              <a:rPr lang="ar-IQ" sz="2800" b="1" dirty="0">
                <a:latin typeface="Arabic Typesetting" pitchFamily="66" charset="-78"/>
                <a:cs typeface="Arabic Typesetting" pitchFamily="66" charset="-78"/>
              </a:rPr>
              <a:t>مجعدا فوق الجنين ، وتحتوي الحبة في الجهة الظهرية على اخدود بين الخدين الذي يمتد داخليا حتى الوسط عادة ويوجد في قمة الحبة العديد من </a:t>
            </a:r>
            <a:r>
              <a:rPr lang="ar-IQ" sz="2800" b="1" dirty="0" smtClean="0">
                <a:latin typeface="Arabic Typesetting" pitchFamily="66" charset="-78"/>
                <a:cs typeface="Arabic Typesetting" pitchFamily="66" charset="-78"/>
              </a:rPr>
              <a:t>الشعيرات</a:t>
            </a:r>
          </a:p>
          <a:p>
            <a:pPr algn="just" rtl="1"/>
            <a:r>
              <a:rPr lang="ar-IQ" sz="2800" b="1" dirty="0" smtClean="0">
                <a:latin typeface="Arabic Typesetting" pitchFamily="66" charset="-78"/>
                <a:cs typeface="Arabic Typesetting" pitchFamily="66" charset="-78"/>
              </a:rPr>
              <a:t> </a:t>
            </a:r>
            <a:r>
              <a:rPr lang="ar-IQ" sz="2800" b="1" dirty="0">
                <a:latin typeface="Arabic Typesetting" pitchFamily="66" charset="-78"/>
                <a:cs typeface="Arabic Typesetting" pitchFamily="66" charset="-78"/>
              </a:rPr>
              <a:t>مكونة ما يشبه الفرشاة .</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5198447"/>
            <a:ext cx="1693863" cy="158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9616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43043"/>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57200"/>
            <a:ext cx="4374502" cy="3785652"/>
          </a:xfrm>
          <a:prstGeom prst="rect">
            <a:avLst/>
          </a:prstGeom>
        </p:spPr>
        <p:txBody>
          <a:bodyPr wrap="square">
            <a:spAutoFit/>
          </a:bodyPr>
          <a:lstStyle/>
          <a:p>
            <a:pPr algn="just" rtl="1"/>
            <a:r>
              <a:rPr lang="ar-IQ" sz="2400" dirty="0">
                <a:latin typeface="Arabic Typesetting" pitchFamily="66" charset="-78"/>
                <a:cs typeface="Akhbar MT" pitchFamily="2" charset="-78"/>
              </a:rPr>
              <a:t>تتألف </a:t>
            </a:r>
            <a:r>
              <a:rPr lang="ar-IQ" sz="2400" b="1" dirty="0">
                <a:solidFill>
                  <a:srgbClr val="FF0000"/>
                </a:solidFill>
                <a:latin typeface="Arabic Typesetting" pitchFamily="66" charset="-78"/>
                <a:cs typeface="Akhbar MT" pitchFamily="2" charset="-78"/>
              </a:rPr>
              <a:t>الحبة</a:t>
            </a:r>
            <a:r>
              <a:rPr lang="ar-IQ" sz="2400" dirty="0">
                <a:latin typeface="Arabic Typesetting" pitchFamily="66" charset="-78"/>
                <a:cs typeface="Akhbar MT" pitchFamily="2" charset="-78"/>
              </a:rPr>
              <a:t> من :</a:t>
            </a:r>
          </a:p>
          <a:p>
            <a:pPr algn="just" rtl="1"/>
            <a:r>
              <a:rPr lang="ar-IQ" sz="2400" b="1" u="sng" dirty="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الغلاف </a:t>
            </a:r>
            <a:r>
              <a:rPr lang="ar-IQ" sz="2400" b="1" u="sng" dirty="0" smtClean="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الثمري :</a:t>
            </a:r>
          </a:p>
          <a:p>
            <a:pPr algn="just" rtl="1"/>
            <a:r>
              <a:rPr lang="ar-IQ" sz="2400" dirty="0" smtClean="0">
                <a:latin typeface="Arabic Typesetting" pitchFamily="66" charset="-78"/>
                <a:cs typeface="Akhbar MT" pitchFamily="2" charset="-78"/>
              </a:rPr>
              <a:t>ويتكون </a:t>
            </a:r>
            <a:r>
              <a:rPr lang="ar-IQ" sz="2400" dirty="0">
                <a:latin typeface="Arabic Typesetting" pitchFamily="66" charset="-78"/>
                <a:cs typeface="Akhbar MT" pitchFamily="2" charset="-78"/>
              </a:rPr>
              <a:t>من بضع طبقات رقيقة من الخلايا ناتجة من غلاف المبيض مكونا غلافا واقيا للحبة </a:t>
            </a:r>
            <a:r>
              <a:rPr lang="ar-IQ" sz="2400" dirty="0" smtClean="0">
                <a:latin typeface="Arabic Typesetting" pitchFamily="66" charset="-78"/>
                <a:cs typeface="Akhbar MT" pitchFamily="2" charset="-78"/>
              </a:rPr>
              <a:t>.</a:t>
            </a:r>
          </a:p>
          <a:p>
            <a:pPr algn="just" rtl="1"/>
            <a:endParaRPr lang="ar-IQ" sz="2400" dirty="0">
              <a:latin typeface="Arabic Typesetting" pitchFamily="66" charset="-78"/>
              <a:cs typeface="Akhbar MT" pitchFamily="2" charset="-78"/>
            </a:endParaRPr>
          </a:p>
          <a:p>
            <a:pPr algn="just" rtl="1"/>
            <a:r>
              <a:rPr lang="ar-IQ" sz="2400" b="1" u="sng" dirty="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الغلاف </a:t>
            </a:r>
            <a:r>
              <a:rPr lang="ar-IQ" sz="2400" b="1" u="sng" dirty="0" smtClean="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البذري</a:t>
            </a:r>
            <a:r>
              <a:rPr lang="en-US" sz="2400" b="1" u="sng" dirty="0" smtClean="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 </a:t>
            </a:r>
            <a:r>
              <a:rPr lang="ar-IQ" sz="2400" b="1" u="sng" dirty="0" smtClean="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 </a:t>
            </a:r>
            <a:r>
              <a:rPr lang="en-US" sz="2400" b="1" u="sng" dirty="0" err="1">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Testa</a:t>
            </a:r>
            <a:r>
              <a:rPr lang="en-US" sz="2400" b="1" u="sng" dirty="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 Seed Coot </a:t>
            </a:r>
            <a:r>
              <a:rPr lang="ar-IQ" sz="2400" b="1" u="sng" dirty="0" smtClean="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 :</a:t>
            </a:r>
          </a:p>
          <a:p>
            <a:pPr algn="just" rtl="1"/>
            <a:r>
              <a:rPr lang="ar-IQ" sz="2400" dirty="0" smtClean="0">
                <a:latin typeface="Arabic Typesetting" pitchFamily="66" charset="-78"/>
                <a:cs typeface="Akhbar MT" pitchFamily="2" charset="-78"/>
              </a:rPr>
              <a:t>وهذا </a:t>
            </a:r>
            <a:r>
              <a:rPr lang="ar-IQ" sz="2400" dirty="0">
                <a:latin typeface="Arabic Typesetting" pitchFamily="66" charset="-78"/>
                <a:cs typeface="Akhbar MT" pitchFamily="2" charset="-78"/>
              </a:rPr>
              <a:t>يتصل اتصالا كاملا مع الغلاف الثمري وهو ينشأ من الغلاف الخارجي للبويضة، يحتوي الغلاف الخارجي على صبغة بنية تعطي الحبة اللون الاحمر ويكون عديم الصبغة في الاصناف البيضاء الحبوب </a:t>
            </a:r>
            <a:r>
              <a:rPr lang="ar-IQ" sz="2400" dirty="0" smtClean="0">
                <a:latin typeface="Arabic Typesetting" pitchFamily="66" charset="-78"/>
                <a:cs typeface="Akhbar MT" pitchFamily="2" charset="-78"/>
              </a:rPr>
              <a:t>.</a:t>
            </a:r>
            <a:endParaRPr lang="ar-IQ" sz="2400" dirty="0">
              <a:latin typeface="Arabic Typesetting" pitchFamily="66" charset="-78"/>
              <a:cs typeface="Akhbar MT" pitchFamily="2" charset="-78"/>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7735"/>
            <a:ext cx="480218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124200" y="4242852"/>
            <a:ext cx="5872065" cy="2308324"/>
          </a:xfrm>
          <a:prstGeom prst="rect">
            <a:avLst/>
          </a:prstGeom>
        </p:spPr>
        <p:txBody>
          <a:bodyPr wrap="square">
            <a:spAutoFit/>
          </a:bodyPr>
          <a:lstStyle/>
          <a:p>
            <a:pPr algn="just" rtl="1"/>
            <a:r>
              <a:rPr lang="ar-IQ" sz="2400" b="1" u="sng" dirty="0" smtClean="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السويداء </a:t>
            </a:r>
            <a:r>
              <a:rPr lang="ar-IQ" sz="2400" b="1" u="sng" dirty="0">
                <a:solidFill>
                  <a:srgbClr val="FF0000"/>
                </a:solidFill>
                <a:effectLst>
                  <a:outerShdw blurRad="38100" dist="38100" dir="2700000" algn="tl">
                    <a:srgbClr val="000000">
                      <a:alpha val="43137"/>
                    </a:srgbClr>
                  </a:outerShdw>
                </a:effectLst>
                <a:latin typeface="Arabic Typesetting" pitchFamily="66" charset="-78"/>
                <a:cs typeface="Akhbar MT" pitchFamily="2" charset="-78"/>
              </a:rPr>
              <a:t>:</a:t>
            </a:r>
          </a:p>
          <a:p>
            <a:pPr algn="just" rtl="1"/>
            <a:r>
              <a:rPr lang="ar-IQ" sz="2400" dirty="0">
                <a:latin typeface="Arabic Typesetting" pitchFamily="66" charset="-78"/>
                <a:cs typeface="Akhbar MT" pitchFamily="2" charset="-78"/>
              </a:rPr>
              <a:t>تكون السويداء معظم الحبة وتتكون من طبقة الاليرون ذات الخلايا المستطيلة الشكل الكبيرة التي تكون الطبقة الخارجية للسويداء وهي لا تحتوي على كلوتين او النشا ولكنها تحتوي على غذاء مخزون على هيئة دهن او اليرون (حبيبات بروتينية) اما الجزء الاكبر الباقي من السويداء فهو نشوي يحتوي على حبيبات نشوية مع مواد بروتينية .</a:t>
            </a:r>
          </a:p>
        </p:txBody>
      </p:sp>
    </p:spTree>
    <p:extLst>
      <p:ext uri="{BB962C8B-B14F-4D97-AF65-F5344CB8AC3E}">
        <p14:creationId xmlns:p14="http://schemas.microsoft.com/office/powerpoint/2010/main" val="2879858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152400"/>
            <a:ext cx="4495800" cy="685800"/>
          </a:xfrm>
        </p:spPr>
        <p:txBody>
          <a:bodyPr>
            <a:normAutofit fontScale="90000"/>
          </a:bodyPr>
          <a:lstStyle/>
          <a:p>
            <a:r>
              <a:rPr lang="ar-IQ" sz="4800" b="1" dirty="0" smtClean="0">
                <a:solidFill>
                  <a:schemeClr val="accent3">
                    <a:lumMod val="75000"/>
                  </a:schemeClr>
                </a:solidFill>
                <a:effectLst>
                  <a:outerShdw blurRad="38100" dist="38100" dir="2700000" algn="tl">
                    <a:srgbClr val="000000">
                      <a:alpha val="43137"/>
                    </a:srgbClr>
                  </a:outerShdw>
                </a:effectLst>
                <a:cs typeface="DecoType Naskh Variants" pitchFamily="2" charset="-78"/>
              </a:rPr>
              <a:t>2- محصول الشعير </a:t>
            </a:r>
            <a:endParaRPr lang="en-US" sz="4800" b="1" dirty="0">
              <a:solidFill>
                <a:schemeClr val="accent3">
                  <a:lumMod val="75000"/>
                </a:schemeClr>
              </a:solidFill>
              <a:effectLst>
                <a:outerShdw blurRad="38100" dist="38100" dir="2700000" algn="tl">
                  <a:srgbClr val="000000">
                    <a:alpha val="43137"/>
                  </a:srgbClr>
                </a:outerShdw>
              </a:effectLst>
              <a:cs typeface="DecoType Naskh Variants" pitchFamily="2" charset="-78"/>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6" y="-228600"/>
            <a:ext cx="3856037" cy="381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7537"/>
            <a:ext cx="3651836"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3651836" y="990600"/>
            <a:ext cx="529466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2400" i="0" u="none" strike="noStrike" cap="none" normalizeH="0" baseline="0" dirty="0" smtClean="0">
                <a:ln>
                  <a:noFill/>
                </a:ln>
                <a:solidFill>
                  <a:srgbClr val="000000"/>
                </a:solidFill>
                <a:effectLst/>
                <a:latin typeface="Arabic Typesetting" pitchFamily="66" charset="-78"/>
                <a:cs typeface="Akhbar MT" pitchFamily="2" charset="-78"/>
              </a:rPr>
              <a:t>الشعير محصول حبوب هام عالمياً ومحلياً.. ويحتل المركز الرابع من حيث الأهمية بعد القمح والذرة الشامية والأرز</a:t>
            </a:r>
            <a:r>
              <a:rPr kumimoji="0" lang="ar-IQ" sz="2400" i="0" u="none" strike="noStrike" cap="none" normalizeH="0" baseline="0" dirty="0" smtClean="0">
                <a:ln>
                  <a:noFill/>
                </a:ln>
                <a:solidFill>
                  <a:srgbClr val="000000"/>
                </a:solidFill>
                <a:effectLst/>
                <a:latin typeface="Arabic Typesetting" pitchFamily="66" charset="-78"/>
                <a:cs typeface="Akhbar MT" pitchFamily="2" charset="-78"/>
              </a:rPr>
              <a:t> ،</a:t>
            </a:r>
            <a:r>
              <a:rPr kumimoji="0" lang="ar-SA" sz="2400" i="0" u="none" strike="noStrike" cap="none" normalizeH="0" baseline="0" dirty="0" smtClean="0">
                <a:ln>
                  <a:noFill/>
                </a:ln>
                <a:solidFill>
                  <a:srgbClr val="000000"/>
                </a:solidFill>
                <a:effectLst/>
                <a:latin typeface="Arabic Typesetting" pitchFamily="66" charset="-78"/>
                <a:cs typeface="Akhbar MT" pitchFamily="2" charset="-78"/>
              </a:rPr>
              <a:t> ويستخدم كغذاء للإنسان والحيوان منذ أكثر من عشرة قرون قبل الميلاد ولهذا المحصول صفات ينفرد بها عن باقي محاصيل الحبوب أهمها الآتي:</a:t>
            </a:r>
            <a:endParaRPr kumimoji="0" lang="en-US" sz="2400" i="0" u="none" strike="noStrike" cap="none" normalizeH="0" baseline="0" dirty="0" smtClean="0">
              <a:ln>
                <a:noFill/>
              </a:ln>
              <a:solidFill>
                <a:schemeClr val="tx1"/>
              </a:solidFill>
              <a:effectLst/>
              <a:latin typeface="Arabic Typesetting" pitchFamily="66" charset="-78"/>
              <a:cs typeface="Akhbar MT"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400" i="0" u="none" strike="noStrike" cap="none" normalizeH="0" baseline="0" dirty="0" smtClean="0">
                <a:ln>
                  <a:noFill/>
                </a:ln>
                <a:solidFill>
                  <a:srgbClr val="000000"/>
                </a:solidFill>
                <a:effectLst/>
                <a:latin typeface="Arabic Typesetting" pitchFamily="66" charset="-78"/>
                <a:cs typeface="+mj-cs"/>
              </a:rPr>
              <a:t>1</a:t>
            </a:r>
            <a:r>
              <a:rPr kumimoji="0" lang="ar-SA" sz="2400" i="0" u="none" strike="noStrike" cap="none" normalizeH="0" baseline="0" dirty="0" smtClean="0">
                <a:ln>
                  <a:noFill/>
                </a:ln>
                <a:solidFill>
                  <a:srgbClr val="000000"/>
                </a:solidFill>
                <a:effectLst/>
                <a:latin typeface="Arabic Typesetting" pitchFamily="66" charset="-78"/>
                <a:cs typeface="Akhbar MT" pitchFamily="2" charset="-78"/>
              </a:rPr>
              <a:t> - له صفات أقلمه واسعة بيئياً أكثر من أي محصول حبوب آخر.</a:t>
            </a:r>
            <a:endParaRPr kumimoji="0" lang="en-US" sz="2400" i="0" u="none" strike="noStrike" cap="none" normalizeH="0" baseline="0" dirty="0" smtClean="0">
              <a:ln>
                <a:noFill/>
              </a:ln>
              <a:solidFill>
                <a:schemeClr val="tx1"/>
              </a:solidFill>
              <a:effectLst/>
              <a:latin typeface="Arabic Typesetting" pitchFamily="66" charset="-78"/>
              <a:cs typeface="Akhbar MT"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400" i="0" u="none" strike="noStrike" cap="none" normalizeH="0" baseline="0" dirty="0" smtClean="0">
                <a:ln>
                  <a:noFill/>
                </a:ln>
                <a:solidFill>
                  <a:srgbClr val="000000"/>
                </a:solidFill>
                <a:effectLst/>
                <a:latin typeface="Arabic Typesetting" pitchFamily="66" charset="-78"/>
                <a:cs typeface="+mj-cs"/>
              </a:rPr>
              <a:t>2</a:t>
            </a:r>
            <a:r>
              <a:rPr kumimoji="0" lang="ar-SA" sz="2400" i="0" u="none" strike="noStrike" cap="none" normalizeH="0" baseline="0" dirty="0" smtClean="0">
                <a:ln>
                  <a:noFill/>
                </a:ln>
                <a:solidFill>
                  <a:srgbClr val="000000"/>
                </a:solidFill>
                <a:effectLst/>
                <a:latin typeface="Arabic Typesetting" pitchFamily="66" charset="-78"/>
                <a:cs typeface="Akhbar MT" pitchFamily="2" charset="-78"/>
              </a:rPr>
              <a:t> - يستخدم لتغذية الإنسان والحيوان.</a:t>
            </a:r>
            <a:endParaRPr kumimoji="0" lang="en-US" sz="2400" i="0" u="none" strike="noStrike" cap="none" normalizeH="0" baseline="0" dirty="0" smtClean="0">
              <a:ln>
                <a:noFill/>
              </a:ln>
              <a:solidFill>
                <a:schemeClr val="tx1"/>
              </a:solidFill>
              <a:effectLst/>
              <a:latin typeface="Arabic Typesetting" pitchFamily="66" charset="-78"/>
              <a:cs typeface="Akhbar MT"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400" i="0" u="none" strike="noStrike" cap="none" normalizeH="0" baseline="0" dirty="0" smtClean="0">
                <a:ln>
                  <a:noFill/>
                </a:ln>
                <a:solidFill>
                  <a:srgbClr val="000000"/>
                </a:solidFill>
                <a:effectLst/>
                <a:latin typeface="Arabic Typesetting" pitchFamily="66" charset="-78"/>
                <a:cs typeface="+mj-cs"/>
              </a:rPr>
              <a:t>3</a:t>
            </a:r>
            <a:r>
              <a:rPr kumimoji="0" lang="ar-SA" sz="2400" i="0" u="none" strike="noStrike" cap="none" normalizeH="0" baseline="0" dirty="0" smtClean="0">
                <a:ln>
                  <a:noFill/>
                </a:ln>
                <a:solidFill>
                  <a:srgbClr val="000000"/>
                </a:solidFill>
                <a:effectLst/>
                <a:latin typeface="Arabic Typesetting" pitchFamily="66" charset="-78"/>
                <a:cs typeface="Akhbar MT" pitchFamily="2" charset="-78"/>
              </a:rPr>
              <a:t> - يتفوق المولت المستخلص منه في صناعة البيرة عن غيره المستخلص من محاصيل أخري.</a:t>
            </a:r>
            <a:endParaRPr kumimoji="0" lang="ar-SA" sz="2400" i="0" u="none" strike="noStrike" cap="none" normalizeH="0" baseline="0" dirty="0" smtClean="0">
              <a:ln>
                <a:noFill/>
              </a:ln>
              <a:solidFill>
                <a:schemeClr val="tx1"/>
              </a:solidFill>
              <a:effectLst/>
              <a:latin typeface="Arabic Typesetting" pitchFamily="66" charset="-78"/>
              <a:cs typeface="Akhbar MT" pitchFamily="2" charset="-78"/>
            </a:endParaRPr>
          </a:p>
        </p:txBody>
      </p:sp>
      <p:sp>
        <p:nvSpPr>
          <p:cNvPr id="11" name="Rectangle 10"/>
          <p:cNvSpPr/>
          <p:nvPr/>
        </p:nvSpPr>
        <p:spPr>
          <a:xfrm>
            <a:off x="2656114" y="4876800"/>
            <a:ext cx="6324600" cy="1815882"/>
          </a:xfrm>
          <a:prstGeom prst="rect">
            <a:avLst/>
          </a:prstGeom>
        </p:spPr>
        <p:txBody>
          <a:bodyPr wrap="square">
            <a:spAutoFit/>
          </a:bodyPr>
          <a:lstStyle/>
          <a:p>
            <a:pPr algn="just" rtl="1"/>
            <a:r>
              <a:rPr lang="ar-IQ" sz="2800" dirty="0">
                <a:cs typeface="Akhbar MT" pitchFamily="2" charset="-78"/>
              </a:rPr>
              <a:t>يوصف نبات الشعير ضمن المحصول القمحي، ويتميز بالعديد من الميزات الصحية والغذائية التي تدخل في التغذية والتطوير الغذائي للمحصول، والذي يتكون من العديد من العناصر الغذائية والعناصر النباتية كالأوراق والنوارات والساق والأزهار.</a:t>
            </a:r>
            <a:endParaRPr lang="en-US" sz="2800" dirty="0">
              <a:cs typeface="Akhbar MT" pitchFamily="2" charset="-78"/>
            </a:endParaRPr>
          </a:p>
        </p:txBody>
      </p:sp>
    </p:spTree>
    <p:extLst>
      <p:ext uri="{BB962C8B-B14F-4D97-AF65-F5344CB8AC3E}">
        <p14:creationId xmlns:p14="http://schemas.microsoft.com/office/powerpoint/2010/main" val="1087042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15962"/>
          </a:xfrm>
        </p:spPr>
        <p:txBody>
          <a:bodyPr>
            <a:normAutofit fontScale="90000"/>
          </a:bodyPr>
          <a:lstStyle/>
          <a:p>
            <a:pPr rtl="1"/>
            <a:r>
              <a:rPr lang="ar-IQ" b="1" dirty="0" smtClean="0">
                <a:solidFill>
                  <a:srgbClr val="B22222"/>
                </a:solidFill>
                <a:latin typeface="rasol"/>
                <a:cs typeface="DecoType Naskh Variants" pitchFamily="2" charset="-78"/>
              </a:rPr>
              <a:t>الوصف </a:t>
            </a:r>
            <a:r>
              <a:rPr lang="ar-IQ" b="1">
                <a:solidFill>
                  <a:srgbClr val="B22222"/>
                </a:solidFill>
                <a:latin typeface="rasol"/>
                <a:cs typeface="DecoType Naskh Variants" pitchFamily="2" charset="-78"/>
              </a:rPr>
              <a:t>النباتي </a:t>
            </a:r>
            <a:r>
              <a:rPr lang="ar-IQ" b="1" smtClean="0">
                <a:solidFill>
                  <a:srgbClr val="B22222"/>
                </a:solidFill>
                <a:latin typeface="rasol"/>
                <a:cs typeface="DecoType Naskh Variants" pitchFamily="2" charset="-78"/>
              </a:rPr>
              <a:t>للشعير   </a:t>
            </a:r>
            <a:r>
              <a:rPr lang="ar-IQ" sz="2200" b="1" smtClean="0">
                <a:effectLst>
                  <a:outerShdw blurRad="38100" dist="38100" dir="2700000" algn="tl">
                    <a:srgbClr val="000000">
                      <a:alpha val="43137"/>
                    </a:srgbClr>
                  </a:outerShdw>
                </a:effectLst>
                <a:latin typeface="rasol"/>
                <a:cs typeface="Akhbar MT" pitchFamily="2" charset="-78"/>
              </a:rPr>
              <a:t>يشبه </a:t>
            </a:r>
            <a:r>
              <a:rPr lang="ar-IQ" sz="2200" b="1" dirty="0">
                <a:effectLst>
                  <a:outerShdw blurRad="38100" dist="38100" dir="2700000" algn="tl">
                    <a:srgbClr val="000000">
                      <a:alpha val="43137"/>
                    </a:srgbClr>
                  </a:outerShdw>
                </a:effectLst>
                <a:latin typeface="rasol"/>
                <a:cs typeface="Akhbar MT" pitchFamily="2" charset="-78"/>
              </a:rPr>
              <a:t>الشعير في شكله العام نبات القمح وخاصة في الأطوار الحياتية المبكرة .  </a:t>
            </a:r>
            <a:endParaRPr lang="en-US" sz="1800" dirty="0">
              <a:effectLst>
                <a:outerShdw blurRad="38100" dist="38100" dir="2700000" algn="tl">
                  <a:srgbClr val="000000">
                    <a:alpha val="43137"/>
                  </a:srgbClr>
                </a:outerShdw>
              </a:effectLst>
              <a:cs typeface="Akhbar MT" pitchFamily="2" charset="-78"/>
            </a:endParaRPr>
          </a:p>
        </p:txBody>
      </p:sp>
      <p:sp>
        <p:nvSpPr>
          <p:cNvPr id="5" name="Rectangle 4"/>
          <p:cNvSpPr/>
          <p:nvPr/>
        </p:nvSpPr>
        <p:spPr>
          <a:xfrm>
            <a:off x="152400" y="1524000"/>
            <a:ext cx="8763000" cy="206210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rtl="1"/>
            <a:r>
              <a:rPr lang="ar-IQ" sz="2800" b="1" u="sng" dirty="0" smtClean="0">
                <a:solidFill>
                  <a:srgbClr val="00B050"/>
                </a:solidFill>
                <a:effectLst>
                  <a:outerShdw blurRad="38100" dist="38100" dir="2700000" algn="tl">
                    <a:srgbClr val="000000">
                      <a:alpha val="43137"/>
                    </a:srgbClr>
                  </a:outerShdw>
                </a:effectLst>
                <a:cs typeface="Akhbar MT" pitchFamily="2" charset="-78"/>
              </a:rPr>
              <a:t>اولاً : المجموع الجذري</a:t>
            </a:r>
            <a:r>
              <a:rPr lang="ar-IQ" sz="2800" b="1" u="sng" dirty="0">
                <a:solidFill>
                  <a:srgbClr val="00B050"/>
                </a:solidFill>
                <a:effectLst>
                  <a:outerShdw blurRad="38100" dist="38100" dir="2700000" algn="tl">
                    <a:srgbClr val="000000">
                      <a:alpha val="43137"/>
                    </a:srgbClr>
                  </a:outerShdw>
                </a:effectLst>
                <a:cs typeface="Akhbar MT" pitchFamily="2" charset="-78"/>
              </a:rPr>
              <a:t> </a:t>
            </a:r>
          </a:p>
          <a:p>
            <a:pPr algn="just" rtl="1"/>
            <a:r>
              <a:rPr lang="ar-IQ" sz="2000" b="1" u="sng" dirty="0" smtClean="0">
                <a:solidFill>
                  <a:srgbClr val="FF0000"/>
                </a:solidFill>
                <a:effectLst>
                  <a:outerShdw blurRad="38100" dist="38100" dir="2700000" algn="tl">
                    <a:srgbClr val="000000">
                      <a:alpha val="43137"/>
                    </a:srgbClr>
                  </a:outerShdw>
                </a:effectLst>
                <a:cs typeface="DecoType Naskh Variants" pitchFamily="2" charset="-78"/>
              </a:rPr>
              <a:t>*الجذور الجنينية </a:t>
            </a:r>
          </a:p>
          <a:p>
            <a:pPr algn="just" rtl="1"/>
            <a:r>
              <a:rPr lang="ar-IQ" sz="2000" dirty="0" smtClean="0">
                <a:cs typeface="DecoType Naskh Variants" pitchFamily="2" charset="-78"/>
              </a:rPr>
              <a:t>تشبه </a:t>
            </a:r>
            <a:r>
              <a:rPr lang="ar-IQ" sz="2000" dirty="0">
                <a:cs typeface="DecoType Naskh Variants" pitchFamily="2" charset="-78"/>
              </a:rPr>
              <a:t>هذه الجذور مثيلتها في القمح، ويتراوح عددها من (5-8) جذور.</a:t>
            </a:r>
          </a:p>
          <a:p>
            <a:pPr algn="just" rtl="1"/>
            <a:endParaRPr lang="ar-IQ" sz="2000" dirty="0">
              <a:cs typeface="DecoType Naskh Variants" pitchFamily="2" charset="-78"/>
            </a:endParaRPr>
          </a:p>
          <a:p>
            <a:pPr algn="just" rtl="1"/>
            <a:r>
              <a:rPr lang="ar-IQ" sz="2000" b="1" u="sng" dirty="0" smtClean="0">
                <a:solidFill>
                  <a:srgbClr val="FF0000"/>
                </a:solidFill>
                <a:effectLst>
                  <a:outerShdw blurRad="38100" dist="38100" dir="2700000" algn="tl">
                    <a:srgbClr val="000000">
                      <a:alpha val="43137"/>
                    </a:srgbClr>
                  </a:outerShdw>
                </a:effectLst>
                <a:cs typeface="DecoType Naskh Variants" pitchFamily="2" charset="-78"/>
              </a:rPr>
              <a:t>*الجذور </a:t>
            </a:r>
            <a:r>
              <a:rPr lang="ar-IQ" sz="2000" b="1" u="sng" dirty="0">
                <a:solidFill>
                  <a:srgbClr val="FF0000"/>
                </a:solidFill>
                <a:effectLst>
                  <a:outerShdw blurRad="38100" dist="38100" dir="2700000" algn="tl">
                    <a:srgbClr val="000000">
                      <a:alpha val="43137"/>
                    </a:srgbClr>
                  </a:outerShdw>
                </a:effectLst>
                <a:cs typeface="DecoType Naskh Variants" pitchFamily="2" charset="-78"/>
              </a:rPr>
              <a:t>العرضية (</a:t>
            </a:r>
            <a:r>
              <a:rPr lang="ar-IQ" sz="2000" b="1" u="sng" dirty="0" smtClean="0">
                <a:solidFill>
                  <a:srgbClr val="FF0000"/>
                </a:solidFill>
                <a:effectLst>
                  <a:outerShdw blurRad="38100" dist="38100" dir="2700000" algn="tl">
                    <a:srgbClr val="000000">
                      <a:alpha val="43137"/>
                    </a:srgbClr>
                  </a:outerShdw>
                </a:effectLst>
                <a:cs typeface="DecoType Naskh Variants" pitchFamily="2" charset="-78"/>
              </a:rPr>
              <a:t>الليفية)</a:t>
            </a:r>
          </a:p>
          <a:p>
            <a:pPr algn="just" rtl="1"/>
            <a:r>
              <a:rPr lang="ar-IQ" sz="2000" dirty="0" smtClean="0">
                <a:cs typeface="DecoType Naskh Variants" pitchFamily="2" charset="-78"/>
              </a:rPr>
              <a:t>تشبه </a:t>
            </a:r>
            <a:r>
              <a:rPr lang="ar-IQ" sz="2000" dirty="0">
                <a:cs typeface="DecoType Naskh Variants" pitchFamily="2" charset="-78"/>
              </a:rPr>
              <a:t>جذور القمح في التكوين والوظيفة وتنتشر عرضياً لمسافة (15-30) سم، كما تتعمق في التربة لعمق يتراوح بين (1-2) م.</a:t>
            </a:r>
            <a:endParaRPr lang="en-US" sz="2000" dirty="0">
              <a:cs typeface="DecoType Naskh Variants" pitchFamily="2" charset="-78"/>
            </a:endParaRPr>
          </a:p>
        </p:txBody>
      </p:sp>
      <p:sp>
        <p:nvSpPr>
          <p:cNvPr id="3" name="Rectangle 2"/>
          <p:cNvSpPr/>
          <p:nvPr/>
        </p:nvSpPr>
        <p:spPr>
          <a:xfrm>
            <a:off x="152400" y="3733800"/>
            <a:ext cx="8752114" cy="267765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rtl="1"/>
            <a:r>
              <a:rPr lang="ar-IQ" sz="2800" b="1" u="sng" dirty="0">
                <a:solidFill>
                  <a:srgbClr val="00B050"/>
                </a:solidFill>
                <a:effectLst>
                  <a:outerShdw blurRad="38100" dist="38100" dir="2700000" algn="tl">
                    <a:srgbClr val="000000">
                      <a:alpha val="43137"/>
                    </a:srgbClr>
                  </a:outerShdw>
                </a:effectLst>
                <a:latin typeface="Arabic Typesetting" pitchFamily="66" charset="-78"/>
                <a:cs typeface="Akhbar MT" pitchFamily="2" charset="-78"/>
              </a:rPr>
              <a:t>ثانيا- الساق</a:t>
            </a:r>
          </a:p>
          <a:p>
            <a:pPr algn="just" rtl="1"/>
            <a:r>
              <a:rPr lang="ar-IQ" sz="2800" b="1" dirty="0">
                <a:latin typeface="Arabic Typesetting" pitchFamily="66" charset="-78"/>
                <a:cs typeface="Arabic Typesetting" pitchFamily="66" charset="-78"/>
              </a:rPr>
              <a:t>تتكون </a:t>
            </a:r>
            <a:r>
              <a:rPr lang="ar-IQ" sz="2800" b="1" dirty="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ساق الشعير </a:t>
            </a:r>
            <a:r>
              <a:rPr lang="ar-IQ" sz="2800" b="1" dirty="0">
                <a:latin typeface="Arabic Typesetting" pitchFamily="66" charset="-78"/>
                <a:cs typeface="Arabic Typesetting" pitchFamily="66" charset="-78"/>
              </a:rPr>
              <a:t>من عقد وسلاميات، ويتراوح عدد العقد بين </a:t>
            </a:r>
            <a:r>
              <a:rPr lang="ar-IQ" sz="2800" b="1" dirty="0" smtClean="0">
                <a:latin typeface="Arabic Typesetting" pitchFamily="66" charset="-78"/>
                <a:cs typeface="Arabic Typesetting" pitchFamily="66" charset="-78"/>
              </a:rPr>
              <a:t>(٥ </a:t>
            </a:r>
            <a:r>
              <a:rPr lang="ar-IQ" sz="2800" b="1" dirty="0">
                <a:latin typeface="Arabic Typesetting" pitchFamily="66" charset="-78"/>
                <a:cs typeface="Arabic Typesetting" pitchFamily="66" charset="-78"/>
              </a:rPr>
              <a:t>– </a:t>
            </a:r>
            <a:r>
              <a:rPr lang="ar-IQ" sz="2800" b="1" dirty="0" smtClean="0">
                <a:latin typeface="Arabic Typesetting" pitchFamily="66" charset="-78"/>
                <a:cs typeface="Arabic Typesetting" pitchFamily="66" charset="-78"/>
              </a:rPr>
              <a:t>٧) </a:t>
            </a:r>
            <a:r>
              <a:rPr lang="ar-IQ" sz="2800" b="1" dirty="0">
                <a:latin typeface="Arabic Typesetting" pitchFamily="66" charset="-78"/>
                <a:cs typeface="Arabic Typesetting" pitchFamily="66" charset="-78"/>
              </a:rPr>
              <a:t>وتخرج الأوراق من عند العقد كما هو الحال في ساق القمح. ويتراوح طول الساق من ٢٠سم في الطرز القصيرة إلى </a:t>
            </a:r>
            <a:r>
              <a:rPr lang="ar-IQ" sz="2800" b="1" dirty="0" smtClean="0">
                <a:latin typeface="Arabic Typesetting" pitchFamily="66" charset="-78"/>
                <a:cs typeface="Arabic Typesetting" pitchFamily="66" charset="-78"/>
              </a:rPr>
              <a:t>١٥٠سم </a:t>
            </a:r>
            <a:r>
              <a:rPr lang="ar-IQ" sz="2800" b="1" dirty="0">
                <a:latin typeface="Arabic Typesetting" pitchFamily="66" charset="-78"/>
                <a:cs typeface="Arabic Typesetting" pitchFamily="66" charset="-78"/>
              </a:rPr>
              <a:t>في الأصناف الطويلة تحت الظروف المثلى للنمو.</a:t>
            </a:r>
          </a:p>
          <a:p>
            <a:pPr algn="just" rtl="1"/>
            <a:r>
              <a:rPr lang="ar-IQ" sz="2800" b="1" dirty="0">
                <a:latin typeface="Arabic Typesetting" pitchFamily="66" charset="-78"/>
                <a:cs typeface="Arabic Typesetting" pitchFamily="66" charset="-78"/>
              </a:rPr>
              <a:t>إن عدد الأشطاء (الأفرع) في الشعير أقل منها في القمح إذ يتراوح عددها للنبات الواحد في الشعير بين ٣ – ٦ فرع تحت الظروف العادية.</a:t>
            </a:r>
          </a:p>
        </p:txBody>
      </p:sp>
    </p:spTree>
    <p:extLst>
      <p:ext uri="{BB962C8B-B14F-4D97-AF65-F5344CB8AC3E}">
        <p14:creationId xmlns:p14="http://schemas.microsoft.com/office/powerpoint/2010/main" val="11679917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837" y="228600"/>
            <a:ext cx="8763000" cy="181588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1"/>
            <a:r>
              <a:rPr lang="ar-IQ" sz="2800" b="1" u="sng" dirty="0" smtClean="0">
                <a:solidFill>
                  <a:srgbClr val="00B0F0"/>
                </a:solidFill>
                <a:effectLst>
                  <a:outerShdw blurRad="38100" dist="38100" dir="2700000" algn="tl">
                    <a:srgbClr val="000000">
                      <a:alpha val="43137"/>
                    </a:srgbClr>
                  </a:outerShdw>
                </a:effectLst>
                <a:latin typeface="Arabic Typesetting" pitchFamily="66" charset="-78"/>
                <a:cs typeface="Akhbar MT" pitchFamily="2" charset="-78"/>
              </a:rPr>
              <a:t>ثالثاً : الأوراق</a:t>
            </a:r>
            <a:endParaRPr lang="ar-IQ" sz="2800" b="1" u="sng" dirty="0">
              <a:solidFill>
                <a:srgbClr val="00B0F0"/>
              </a:solidFill>
              <a:effectLst>
                <a:outerShdw blurRad="38100" dist="38100" dir="2700000" algn="tl">
                  <a:srgbClr val="000000">
                    <a:alpha val="43137"/>
                  </a:srgbClr>
                </a:outerShdw>
              </a:effectLst>
              <a:latin typeface="Arabic Typesetting" pitchFamily="66" charset="-78"/>
              <a:cs typeface="Akhbar MT" pitchFamily="2" charset="-78"/>
            </a:endParaRPr>
          </a:p>
          <a:p>
            <a:pPr algn="just" rtl="1"/>
            <a:r>
              <a:rPr lang="ar-IQ" sz="2800" b="1" dirty="0">
                <a:latin typeface="Arabic Typesetting" pitchFamily="66" charset="-78"/>
                <a:cs typeface="Arabic Typesetting" pitchFamily="66" charset="-78"/>
              </a:rPr>
              <a:t>تتكون الورقة من نصل وغمد ولسين. والنصل رمحي شريطي سطحه العلوي خشن. الغمد جلدي وفي بعض الأصناف يكون مغطى بشعر. واللسين قصير (0.5-3 مم). الأذينتان كبيرتان وواضحتان وتعانقان الساق، وأكبر من مثيلتها في القمح.</a:t>
            </a:r>
            <a:endParaRPr lang="en-US" sz="2800" b="1" dirty="0">
              <a:latin typeface="Arabic Typesetting" pitchFamily="66" charset="-78"/>
              <a:cs typeface="Arabic Typesetting" pitchFamily="66" charset="-78"/>
            </a:endParaRPr>
          </a:p>
        </p:txBody>
      </p:sp>
      <p:sp>
        <p:nvSpPr>
          <p:cNvPr id="5" name="Rectangle 4"/>
          <p:cNvSpPr/>
          <p:nvPr/>
        </p:nvSpPr>
        <p:spPr>
          <a:xfrm>
            <a:off x="178837" y="2133600"/>
            <a:ext cx="8763000" cy="44627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rtl="1"/>
            <a:r>
              <a:rPr lang="ar-IQ" sz="3200" b="1" u="sng" dirty="0" smtClean="0">
                <a:solidFill>
                  <a:schemeClr val="accent6">
                    <a:lumMod val="75000"/>
                  </a:schemeClr>
                </a:solidFill>
                <a:effectLst>
                  <a:outerShdw blurRad="38100" dist="38100" dir="2700000" algn="tl">
                    <a:srgbClr val="000000">
                      <a:alpha val="43137"/>
                    </a:srgbClr>
                  </a:outerShdw>
                </a:effectLst>
                <a:latin typeface="Arabic Typesetting" pitchFamily="66" charset="-78"/>
                <a:cs typeface="Akhbar MT" pitchFamily="2" charset="-78"/>
              </a:rPr>
              <a:t>رابعاً : النورة</a:t>
            </a:r>
            <a:endParaRPr lang="ar-IQ" sz="3200" b="1" u="sng" dirty="0">
              <a:solidFill>
                <a:schemeClr val="accent6">
                  <a:lumMod val="75000"/>
                </a:schemeClr>
              </a:solidFill>
              <a:effectLst>
                <a:outerShdw blurRad="38100" dist="38100" dir="2700000" algn="tl">
                  <a:srgbClr val="000000">
                    <a:alpha val="43137"/>
                  </a:srgbClr>
                </a:outerShdw>
              </a:effectLst>
              <a:latin typeface="Arabic Typesetting" pitchFamily="66" charset="-78"/>
              <a:cs typeface="Akhbar MT" pitchFamily="2" charset="-78"/>
            </a:endParaRPr>
          </a:p>
          <a:p>
            <a:pPr algn="just" rtl="1"/>
            <a:r>
              <a:rPr lang="ar-IQ" sz="2800" b="1" dirty="0">
                <a:latin typeface="Arabic Typesetting" pitchFamily="66" charset="-78"/>
                <a:cs typeface="Arabic Typesetting" pitchFamily="66" charset="-78"/>
              </a:rPr>
              <a:t>نورة الشعير سنبلة ذات محور متعرج يتراوح طوله من ٥ .٢– ٥ .١٢سم، والسنبلة منضغطة جدا. ويتراوح طول كل سلامية من سلاميات محور النورة من ٢مم أو أقل في الأصناف ذات النورات المنضغطة إلى ٤– ٥مم في الأصناف ذات النورات الغير مندمجة، ويوجد شعر على حواف المحور في بعض الأصناف. وسلاميات المحور متساوية عند قاعدتها وقمتها ولذلك فإنها تشبه المستطيلات المتراكبة. ويوجد على كل عقدة من عقد محور النورة ثلاث سنيبلات (١ – ٣ منها خصبة). وتترتب مجاميع السنيبلات هذه بالتبادل على محور النورة</a:t>
            </a:r>
            <a:r>
              <a:rPr lang="ar-IQ" sz="2800" b="1" dirty="0" smtClean="0">
                <a:latin typeface="Arabic Typesetting" pitchFamily="66" charset="-78"/>
                <a:cs typeface="Arabic Typesetting" pitchFamily="66" charset="-78"/>
              </a:rPr>
              <a:t>.</a:t>
            </a:r>
            <a:endParaRPr lang="ar-IQ" sz="2800" b="1" dirty="0">
              <a:latin typeface="Arabic Typesetting" pitchFamily="66" charset="-78"/>
              <a:cs typeface="Arabic Typesetting" pitchFamily="66" charset="-78"/>
            </a:endParaRPr>
          </a:p>
          <a:p>
            <a:pPr algn="just" rtl="1"/>
            <a:r>
              <a:rPr lang="ar-IQ" sz="2800" b="1" dirty="0">
                <a:latin typeface="Arabic Typesetting" pitchFamily="66" charset="-78"/>
                <a:cs typeface="Arabic Typesetting" pitchFamily="66" charset="-78"/>
              </a:rPr>
              <a:t>وتحتوي السنبلة في الأصناف ذات الستة صفوف على ٢٥ – ٦٠ حبة، بينما في الأصناف ذات الصفين تحتوي السنبلة على ١٥ – ٣٠ حبة فقط. وتحتوي كل سنيبلة في الشعير المنزرع على زهرة واحدة فقط محاطة بقنبعتين خيطيتين مستدقتين عليهما عروق. وإن زهرة السنيبلة الوسطى تكون جالسة، أما زهرة السنيبلتين الجانبيتين تكون جالسة في الأصناف ذات الستة صفوف، بينما تكون ذات عنق قصير في الأصناف ذات الصفين.</a:t>
            </a:r>
            <a:endParaRPr lang="en-US" sz="2800" b="1" dirty="0">
              <a:latin typeface="Arabic Typesetting" pitchFamily="66" charset="-78"/>
              <a:cs typeface="Arabic Typesetting" pitchFamily="66" charset="-78"/>
            </a:endParaRPr>
          </a:p>
        </p:txBody>
      </p:sp>
    </p:spTree>
    <p:extLst>
      <p:ext uri="{BB962C8B-B14F-4D97-AF65-F5344CB8AC3E}">
        <p14:creationId xmlns:p14="http://schemas.microsoft.com/office/powerpoint/2010/main" val="6252538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347710" cy="510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322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0"/>
            <a:ext cx="8686800" cy="2308324"/>
          </a:xfrm>
          <a:prstGeom prst="rect">
            <a:avLst/>
          </a:prstGeom>
        </p:spPr>
        <p:txBody>
          <a:bodyPr wrap="square">
            <a:spAutoFit/>
          </a:bodyPr>
          <a:lstStyle/>
          <a:p>
            <a:pPr algn="ctr" rtl="1"/>
            <a:r>
              <a:rPr lang="ar-IQ" sz="3200" b="1" u="sng" dirty="0" smtClean="0">
                <a:solidFill>
                  <a:srgbClr val="FFC000"/>
                </a:solidFill>
                <a:effectLst>
                  <a:outerShdw blurRad="38100" dist="38100" dir="2700000" algn="tl">
                    <a:srgbClr val="000000">
                      <a:alpha val="43137"/>
                    </a:srgbClr>
                  </a:outerShdw>
                </a:effectLst>
                <a:latin typeface="Arabic Typesetting" pitchFamily="66" charset="-78"/>
                <a:cs typeface="Akhbar MT" pitchFamily="2" charset="-78"/>
              </a:rPr>
              <a:t>خامساً </a:t>
            </a:r>
            <a:r>
              <a:rPr lang="en-US" sz="3200" b="1" u="sng" dirty="0" smtClean="0">
                <a:solidFill>
                  <a:srgbClr val="FFC000"/>
                </a:solidFill>
                <a:effectLst>
                  <a:outerShdw blurRad="38100" dist="38100" dir="2700000" algn="tl">
                    <a:srgbClr val="000000">
                      <a:alpha val="43137"/>
                    </a:srgbClr>
                  </a:outerShdw>
                </a:effectLst>
                <a:latin typeface="Arabic Typesetting" pitchFamily="66" charset="-78"/>
                <a:cs typeface="Akhbar MT" pitchFamily="2" charset="-78"/>
              </a:rPr>
              <a:t> :</a:t>
            </a:r>
            <a:r>
              <a:rPr lang="ar-IQ" sz="3200" b="1" u="sng" dirty="0" smtClean="0">
                <a:solidFill>
                  <a:srgbClr val="FFC000"/>
                </a:solidFill>
                <a:effectLst>
                  <a:outerShdw blurRad="38100" dist="38100" dir="2700000" algn="tl">
                    <a:srgbClr val="000000">
                      <a:alpha val="43137"/>
                    </a:srgbClr>
                  </a:outerShdw>
                </a:effectLst>
                <a:latin typeface="Arabic Typesetting" pitchFamily="66" charset="-78"/>
                <a:cs typeface="Akhbar MT" pitchFamily="2" charset="-78"/>
              </a:rPr>
              <a:t>الحبة</a:t>
            </a:r>
            <a:endParaRPr lang="ar-IQ" sz="3200" b="1" u="sng" dirty="0">
              <a:solidFill>
                <a:srgbClr val="FFC000"/>
              </a:solidFill>
              <a:effectLst>
                <a:outerShdw blurRad="38100" dist="38100" dir="2700000" algn="tl">
                  <a:srgbClr val="000000">
                    <a:alpha val="43137"/>
                  </a:srgbClr>
                </a:outerShdw>
              </a:effectLst>
              <a:latin typeface="Arabic Typesetting" pitchFamily="66" charset="-78"/>
              <a:cs typeface="Akhbar MT" pitchFamily="2" charset="-78"/>
            </a:endParaRPr>
          </a:p>
          <a:p>
            <a:pPr algn="just" rtl="1"/>
            <a:r>
              <a:rPr lang="ar-IQ" sz="2800" dirty="0">
                <a:latin typeface="Arabic Typesetting" pitchFamily="66" charset="-78"/>
                <a:cs typeface="Akhbar MT" pitchFamily="2" charset="-78"/>
              </a:rPr>
              <a:t>تتكون حبة الشعير من العصافة الخارجية والعصافة الداخلية، ومحور السنيبلة الذي يستديم ويبقى على هيئة شوكة قاعدية، وتلتحم العصافة الخارجية والداخلية مكونة غلاف الحبة في الأصناف ذات الحبوب المغطاة </a:t>
            </a:r>
            <a:r>
              <a:rPr lang="en-US" sz="2800" dirty="0">
                <a:latin typeface="Arabic Typesetting" pitchFamily="66" charset="-78"/>
                <a:cs typeface="Akhbar MT" pitchFamily="2" charset="-78"/>
              </a:rPr>
              <a:t>Hulled، </a:t>
            </a:r>
            <a:r>
              <a:rPr lang="ar-IQ" sz="2800" dirty="0">
                <a:latin typeface="Arabic Typesetting" pitchFamily="66" charset="-78"/>
                <a:cs typeface="Akhbar MT" pitchFamily="2" charset="-78"/>
              </a:rPr>
              <a:t>وفي بعض أنواع الشعير لا تكون الحبوب مغلفة بالعصافات أي تكون عارية </a:t>
            </a:r>
            <a:r>
              <a:rPr lang="en-US" sz="2800" dirty="0">
                <a:latin typeface="Arabic Typesetting" pitchFamily="66" charset="-78"/>
                <a:cs typeface="Akhbar MT" pitchFamily="2" charset="-78"/>
              </a:rPr>
              <a:t>less-Hull or </a:t>
            </a:r>
            <a:r>
              <a:rPr lang="en-US" sz="2800" dirty="0" smtClean="0">
                <a:latin typeface="Arabic Typesetting" pitchFamily="66" charset="-78"/>
                <a:cs typeface="Akhbar MT" pitchFamily="2" charset="-78"/>
              </a:rPr>
              <a:t>Naked</a:t>
            </a:r>
            <a:r>
              <a:rPr lang="ar-IQ" sz="2800" dirty="0" smtClean="0">
                <a:latin typeface="Arabic Typesetting" pitchFamily="66" charset="-78"/>
                <a:cs typeface="Akhbar MT" pitchFamily="2" charset="-78"/>
              </a:rPr>
              <a:t> . </a:t>
            </a:r>
            <a:endParaRPr lang="en-US" sz="2800" dirty="0">
              <a:latin typeface="Arabic Typesetting" pitchFamily="66" charset="-78"/>
              <a:cs typeface="Akhbar M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4" y="2591353"/>
            <a:ext cx="330517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82028"/>
            <a:ext cx="37719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24300" y="2743200"/>
            <a:ext cx="4914900" cy="3970318"/>
          </a:xfrm>
          <a:prstGeom prst="rect">
            <a:avLst/>
          </a:prstGeom>
        </p:spPr>
        <p:txBody>
          <a:bodyPr wrap="square">
            <a:spAutoFit/>
          </a:bodyPr>
          <a:lstStyle/>
          <a:p>
            <a:pPr algn="just" rtl="1"/>
            <a:r>
              <a:rPr lang="ar-IQ" sz="2800" dirty="0">
                <a:latin typeface="Arabic Typesetting" pitchFamily="66" charset="-78"/>
                <a:cs typeface="Akhbar MT" pitchFamily="2" charset="-78"/>
              </a:rPr>
              <a:t>وتتكون حبة الشعير من الغلاف الثمري والإندوسبرم والجنين الذي يوجد في الجهة الظهرية من الحبة، وقد يكون لون الحبوب أبيض أو أسود أو أحمر أو قرمزي، ويرجع اللونين الأخيرين إلى وجود صبغات الأنثوسيانين، ويرجع وجود اللون الأسود إلى وجود صبغة الميلانين في العصافات أو في الغلاف الثمري للحبة. ويتراوح طول حبة الشعير بين ٨ – </a:t>
            </a:r>
            <a:r>
              <a:rPr lang="ar-IQ" sz="2800" dirty="0" smtClean="0">
                <a:latin typeface="Arabic Typesetting" pitchFamily="66" charset="-78"/>
                <a:cs typeface="Akhbar MT" pitchFamily="2" charset="-78"/>
              </a:rPr>
              <a:t>١٢ملم</a:t>
            </a:r>
            <a:r>
              <a:rPr lang="ar-IQ" sz="2800" dirty="0">
                <a:latin typeface="Arabic Typesetting" pitchFamily="66" charset="-78"/>
                <a:cs typeface="Akhbar MT" pitchFamily="2" charset="-78"/>
              </a:rPr>
              <a:t>، وفي العرض بين </a:t>
            </a:r>
            <a:r>
              <a:rPr lang="ar-IQ" sz="2800" dirty="0" smtClean="0">
                <a:latin typeface="Arabic Typesetting" pitchFamily="66" charset="-78"/>
                <a:cs typeface="Akhbar MT" pitchFamily="2" charset="-78"/>
              </a:rPr>
              <a:t>٣–٤ملم</a:t>
            </a:r>
            <a:r>
              <a:rPr lang="ar-IQ" sz="2800" dirty="0">
                <a:latin typeface="Arabic Typesetting" pitchFamily="66" charset="-78"/>
                <a:cs typeface="Akhbar MT" pitchFamily="2" charset="-78"/>
              </a:rPr>
              <a:t>، وفي السمك بين ٢ – </a:t>
            </a:r>
            <a:r>
              <a:rPr lang="ar-IQ" sz="2800" dirty="0" smtClean="0">
                <a:latin typeface="Arabic Typesetting" pitchFamily="66" charset="-78"/>
                <a:cs typeface="Akhbar MT" pitchFamily="2" charset="-78"/>
              </a:rPr>
              <a:t>٣ملم.</a:t>
            </a:r>
            <a:endParaRPr lang="ar-IQ" sz="2800" dirty="0">
              <a:latin typeface="Arabic Typesetting" pitchFamily="66" charset="-78"/>
              <a:cs typeface="Akhbar MT" pitchFamily="2" charset="-78"/>
            </a:endParaRPr>
          </a:p>
        </p:txBody>
      </p:sp>
    </p:spTree>
    <p:extLst>
      <p:ext uri="{BB962C8B-B14F-4D97-AF65-F5344CB8AC3E}">
        <p14:creationId xmlns:p14="http://schemas.microsoft.com/office/powerpoint/2010/main" val="907756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8188"/>
            <a:ext cx="8885237" cy="282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391" y="2852572"/>
            <a:ext cx="4328809" cy="324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21736"/>
            <a:ext cx="41910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902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2400"/>
            <a:ext cx="9045575" cy="337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6" y="3124200"/>
            <a:ext cx="8672513"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836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974725"/>
            <a:ext cx="8909050"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458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1893"/>
            <a:ext cx="6265333"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19600" y="228600"/>
            <a:ext cx="4457700" cy="3416320"/>
          </a:xfrm>
          <a:prstGeom prst="rect">
            <a:avLst/>
          </a:prstGeom>
        </p:spPr>
        <p:txBody>
          <a:bodyPr wrap="square">
            <a:spAutoFit/>
          </a:bodyPr>
          <a:lstStyle/>
          <a:p>
            <a:pPr algn="just" rtl="1"/>
            <a:r>
              <a:rPr lang="ar-IQ" sz="2400" b="1" dirty="0" smtClean="0">
                <a:solidFill>
                  <a:srgbClr val="B22222"/>
                </a:solidFill>
                <a:latin typeface="rasol"/>
                <a:cs typeface="Akhbar MT" pitchFamily="2" charset="-78"/>
              </a:rPr>
              <a:t>أولاً : المحاصيل الحبوبية </a:t>
            </a:r>
            <a:r>
              <a:rPr lang="en-US" sz="2400" b="1" dirty="0" smtClean="0">
                <a:solidFill>
                  <a:srgbClr val="B22222"/>
                </a:solidFill>
                <a:latin typeface="rasol"/>
                <a:cs typeface="Akhbar MT" pitchFamily="2" charset="-78"/>
              </a:rPr>
              <a:t>Cereal Crops</a:t>
            </a:r>
            <a:endParaRPr lang="en-US" sz="2400" b="1" dirty="0">
              <a:solidFill>
                <a:srgbClr val="003E61"/>
              </a:solidFill>
              <a:latin typeface="rasol"/>
              <a:cs typeface="Akhbar MT" pitchFamily="2" charset="-78"/>
            </a:endParaRPr>
          </a:p>
          <a:p>
            <a:pPr algn="just" rtl="1"/>
            <a:r>
              <a:rPr lang="ar-IQ" sz="2400" b="1" dirty="0">
                <a:solidFill>
                  <a:srgbClr val="003E61"/>
                </a:solidFill>
                <a:latin typeface="rasol"/>
                <a:cs typeface="Akhbar MT" pitchFamily="2" charset="-78"/>
              </a:rPr>
              <a:t>هي المحاصيل التي تزرع لغرض انتاج الحبوب للاستهلاك </a:t>
            </a:r>
            <a:r>
              <a:rPr lang="ar-IQ" sz="2400" b="1" dirty="0" smtClean="0">
                <a:solidFill>
                  <a:srgbClr val="003E61"/>
                </a:solidFill>
                <a:latin typeface="rasol"/>
                <a:cs typeface="Akhbar MT" pitchFamily="2" charset="-78"/>
              </a:rPr>
              <a:t>البشري </a:t>
            </a:r>
            <a:r>
              <a:rPr lang="ar-IQ" sz="2400" b="1" dirty="0">
                <a:solidFill>
                  <a:srgbClr val="003E61"/>
                </a:solidFill>
                <a:latin typeface="rasol"/>
                <a:cs typeface="Akhbar MT" pitchFamily="2" charset="-78"/>
              </a:rPr>
              <a:t>بالدرجة </a:t>
            </a:r>
            <a:r>
              <a:rPr lang="ar-IQ" sz="2400" b="1" dirty="0" smtClean="0">
                <a:solidFill>
                  <a:srgbClr val="003E61"/>
                </a:solidFill>
                <a:latin typeface="rasol"/>
                <a:cs typeface="Akhbar MT" pitchFamily="2" charset="-78"/>
              </a:rPr>
              <a:t>الاولى ، </a:t>
            </a:r>
            <a:r>
              <a:rPr lang="ar-IQ" sz="2400" b="1" dirty="0">
                <a:solidFill>
                  <a:srgbClr val="003E61"/>
                </a:solidFill>
                <a:latin typeface="rasol"/>
                <a:cs typeface="Akhbar MT" pitchFamily="2" charset="-78"/>
              </a:rPr>
              <a:t>وتمتاز هذه المحاصيل بوجود نسبة عالية من النشأ في محتواها والذي هو ضروري لتجهيز الانسان بالطاقة اضافة الى البروتينات والمواد المعدنية والفيتامينات واهم هذه المحاصيل هي الحنطة والرز والشعير والذرة الصفراء والذرة البيضاء </a:t>
            </a:r>
            <a:r>
              <a:rPr lang="ar-IQ" sz="2400" b="1" dirty="0" smtClean="0">
                <a:solidFill>
                  <a:srgbClr val="003E61"/>
                </a:solidFill>
                <a:latin typeface="rasol"/>
                <a:cs typeface="Akhbar MT" pitchFamily="2" charset="-78"/>
              </a:rPr>
              <a:t>والدخن . </a:t>
            </a:r>
          </a:p>
          <a:p>
            <a:pPr algn="just" rtl="1"/>
            <a:r>
              <a:rPr lang="ar-IQ" sz="2400" b="1" dirty="0">
                <a:solidFill>
                  <a:srgbClr val="003E61"/>
                </a:solidFill>
                <a:latin typeface="rasol"/>
                <a:cs typeface="Akhbar MT" pitchFamily="2" charset="-78"/>
              </a:rPr>
              <a:t>  </a:t>
            </a:r>
            <a:endParaRPr lang="ar-IQ" sz="2400" b="1" i="0" dirty="0">
              <a:solidFill>
                <a:srgbClr val="003E61"/>
              </a:solidFill>
              <a:effectLst/>
              <a:latin typeface="rasol"/>
              <a:cs typeface="Akhbar MT" pitchFamily="2" charset="-78"/>
            </a:endParaRPr>
          </a:p>
        </p:txBody>
      </p:sp>
      <p:sp>
        <p:nvSpPr>
          <p:cNvPr id="3" name="Rectangle 2"/>
          <p:cNvSpPr/>
          <p:nvPr/>
        </p:nvSpPr>
        <p:spPr>
          <a:xfrm>
            <a:off x="381000" y="4800600"/>
            <a:ext cx="8402216" cy="954107"/>
          </a:xfrm>
          <a:prstGeom prst="rect">
            <a:avLst/>
          </a:prstGeom>
        </p:spPr>
        <p:txBody>
          <a:bodyPr wrap="square">
            <a:spAutoFit/>
          </a:bodyPr>
          <a:lstStyle/>
          <a:p>
            <a:pPr lvl="0" algn="just" rtl="1"/>
            <a:r>
              <a:rPr lang="ar-IQ" sz="2800" dirty="0">
                <a:solidFill>
                  <a:srgbClr val="002060"/>
                </a:solidFill>
                <a:cs typeface="Akhbar MT" pitchFamily="2" charset="-78"/>
              </a:rPr>
              <a:t>محصول شتوي تابع الى العائلة النجيلية (</a:t>
            </a:r>
            <a:r>
              <a:rPr lang="en-US" sz="2800" dirty="0" err="1">
                <a:solidFill>
                  <a:srgbClr val="002060"/>
                </a:solidFill>
                <a:cs typeface="Akhbar MT" pitchFamily="2" charset="-78"/>
              </a:rPr>
              <a:t>Poaceae</a:t>
            </a:r>
            <a:r>
              <a:rPr lang="ar-IQ" sz="2800" dirty="0">
                <a:solidFill>
                  <a:srgbClr val="002060"/>
                </a:solidFill>
                <a:cs typeface="Akhbar MT" pitchFamily="2" charset="-78"/>
              </a:rPr>
              <a:t>) ، وهو من المحاصيل الرئيسية والتي تستخدم بالدرجة الاولى في تغذية الأنسان .</a:t>
            </a:r>
            <a:endParaRPr lang="en-US" sz="2800" dirty="0">
              <a:solidFill>
                <a:srgbClr val="002060"/>
              </a:solidFill>
              <a:cs typeface="Akhbar MT" pitchFamily="2" charset="-78"/>
            </a:endParaRPr>
          </a:p>
        </p:txBody>
      </p:sp>
      <p:sp>
        <p:nvSpPr>
          <p:cNvPr id="5" name="Rounded Rectangle 4"/>
          <p:cNvSpPr/>
          <p:nvPr/>
        </p:nvSpPr>
        <p:spPr>
          <a:xfrm>
            <a:off x="6515100" y="3992784"/>
            <a:ext cx="21717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en-US" sz="3600" b="1" dirty="0" smtClean="0">
                <a:solidFill>
                  <a:srgbClr val="FF0000"/>
                </a:solidFill>
                <a:effectLst>
                  <a:outerShdw blurRad="38100" dist="38100" dir="2700000" algn="tl">
                    <a:srgbClr val="000000">
                      <a:alpha val="43137"/>
                    </a:srgbClr>
                  </a:outerShdw>
                </a:effectLst>
                <a:latin typeface="rasol"/>
                <a:cs typeface="Akhbar MT" pitchFamily="2" charset="-78"/>
              </a:rPr>
              <a:t>1</a:t>
            </a:r>
            <a:r>
              <a:rPr lang="ar-IQ" sz="3600" b="1" dirty="0" smtClean="0">
                <a:solidFill>
                  <a:srgbClr val="FF0000"/>
                </a:solidFill>
                <a:effectLst>
                  <a:outerShdw blurRad="38100" dist="38100" dir="2700000" algn="tl">
                    <a:srgbClr val="000000">
                      <a:alpha val="43137"/>
                    </a:srgbClr>
                  </a:outerShdw>
                </a:effectLst>
                <a:latin typeface="rasol"/>
                <a:cs typeface="Akhbar MT" pitchFamily="2" charset="-78"/>
              </a:rPr>
              <a:t>- الحنطة</a:t>
            </a:r>
            <a:endParaRPr lang="en-US" sz="2400" b="1" u="sng" dirty="0">
              <a:solidFill>
                <a:srgbClr val="002060"/>
              </a:solidFill>
              <a:latin typeface="+mj-lt"/>
            </a:endParaRPr>
          </a:p>
        </p:txBody>
      </p:sp>
    </p:spTree>
    <p:extLst>
      <p:ext uri="{BB962C8B-B14F-4D97-AF65-F5344CB8AC3E}">
        <p14:creationId xmlns:p14="http://schemas.microsoft.com/office/powerpoint/2010/main" val="1784347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 y="533400"/>
            <a:ext cx="8428037"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42492"/>
            <a:ext cx="9067800" cy="458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23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15000" y="457200"/>
            <a:ext cx="2743200" cy="8286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IQ" sz="3600" b="1" dirty="0" smtClean="0">
                <a:solidFill>
                  <a:prstClr val="black"/>
                </a:solidFill>
                <a:effectLst>
                  <a:outerShdw blurRad="38100" dist="38100" dir="2700000" algn="tl">
                    <a:srgbClr val="000000">
                      <a:alpha val="43137"/>
                    </a:srgbClr>
                  </a:outerShdw>
                </a:effectLst>
                <a:cs typeface="DecoType Naskh Variants" pitchFamily="2" charset="-78"/>
              </a:rPr>
              <a:t>الذرة الصفراء </a:t>
            </a:r>
            <a:endParaRPr lang="ar-IQ" sz="3600" b="1" dirty="0">
              <a:solidFill>
                <a:prstClr val="black"/>
              </a:solidFill>
              <a:effectLst>
                <a:outerShdw blurRad="38100" dist="38100" dir="2700000" algn="tl">
                  <a:srgbClr val="000000">
                    <a:alpha val="43137"/>
                  </a:srgbClr>
                </a:outerShdw>
              </a:effectLst>
              <a:cs typeface="DecoType Naskh Variants" pitchFamily="2" charset="-78"/>
            </a:endParaRPr>
          </a:p>
        </p:txBody>
      </p:sp>
      <p:sp>
        <p:nvSpPr>
          <p:cNvPr id="7" name="Rounded Rectangle 6"/>
          <p:cNvSpPr/>
          <p:nvPr/>
        </p:nvSpPr>
        <p:spPr>
          <a:xfrm>
            <a:off x="5486400" y="1905000"/>
            <a:ext cx="2971800" cy="828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rtl="1"/>
            <a:r>
              <a:rPr lang="ar-IQ" sz="2800" dirty="0" smtClean="0">
                <a:solidFill>
                  <a:prstClr val="black"/>
                </a:solidFill>
                <a:effectLst>
                  <a:outerShdw blurRad="38100" dist="38100" dir="2700000" algn="tl">
                    <a:srgbClr val="000000">
                      <a:alpha val="43137"/>
                    </a:srgbClr>
                  </a:outerShdw>
                </a:effectLst>
                <a:cs typeface="DecoType Naskh Variants" pitchFamily="2" charset="-78"/>
              </a:rPr>
              <a:t>الأسم الانكليزي </a:t>
            </a:r>
            <a:endParaRPr lang="ar-IQ" sz="2800" dirty="0">
              <a:solidFill>
                <a:prstClr val="black"/>
              </a:solidFill>
              <a:effectLst>
                <a:outerShdw blurRad="38100" dist="38100" dir="2700000" algn="tl">
                  <a:srgbClr val="000000">
                    <a:alpha val="43137"/>
                  </a:srgbClr>
                </a:outerShdw>
              </a:effectLst>
              <a:cs typeface="DecoType Naskh Variants" pitchFamily="2" charset="-78"/>
            </a:endParaRPr>
          </a:p>
        </p:txBody>
      </p:sp>
      <p:sp>
        <p:nvSpPr>
          <p:cNvPr id="8" name="Rounded Rectangle 7"/>
          <p:cNvSpPr/>
          <p:nvPr/>
        </p:nvSpPr>
        <p:spPr>
          <a:xfrm>
            <a:off x="5486400" y="2971800"/>
            <a:ext cx="3009900" cy="828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rtl="1"/>
            <a:r>
              <a:rPr lang="ar-IQ" sz="2800" dirty="0" smtClean="0">
                <a:solidFill>
                  <a:prstClr val="black"/>
                </a:solidFill>
                <a:effectLst>
                  <a:outerShdw blurRad="38100" dist="38100" dir="2700000" algn="tl">
                    <a:srgbClr val="000000">
                      <a:alpha val="43137"/>
                    </a:srgbClr>
                  </a:outerShdw>
                </a:effectLst>
                <a:cs typeface="DecoType Naskh Variants" pitchFamily="2" charset="-78"/>
              </a:rPr>
              <a:t>الأسم العلمي </a:t>
            </a:r>
            <a:endParaRPr lang="ar-IQ" sz="2800" dirty="0">
              <a:solidFill>
                <a:prstClr val="black"/>
              </a:solidFill>
              <a:effectLst>
                <a:outerShdw blurRad="38100" dist="38100" dir="2700000" algn="tl">
                  <a:srgbClr val="000000">
                    <a:alpha val="43137"/>
                  </a:srgbClr>
                </a:outerShdw>
              </a:effectLst>
              <a:cs typeface="DecoType Naskh Variants" pitchFamily="2" charset="-7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64770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15"/>
          <p:cNvSpPr/>
          <p:nvPr/>
        </p:nvSpPr>
        <p:spPr>
          <a:xfrm>
            <a:off x="1866900" y="4114800"/>
            <a:ext cx="66294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r" rtl="1"/>
            <a:r>
              <a:rPr lang="ar-IQ" sz="2800" dirty="0" smtClean="0">
                <a:solidFill>
                  <a:prstClr val="black"/>
                </a:solidFill>
                <a:effectLst>
                  <a:outerShdw blurRad="38100" dist="38100" dir="2700000" algn="tl">
                    <a:srgbClr val="000000">
                      <a:alpha val="43137"/>
                    </a:srgbClr>
                  </a:outerShdw>
                </a:effectLst>
                <a:cs typeface="DecoType Naskh Variants" pitchFamily="2" charset="-78"/>
              </a:rPr>
              <a:t>الذرة الصفراء نبات حولي صيفي ينمو في العراق يتبع العائلة </a:t>
            </a:r>
            <a:r>
              <a:rPr lang="en-US" sz="2800" dirty="0" smtClean="0">
                <a:solidFill>
                  <a:prstClr val="black"/>
                </a:solidFill>
                <a:effectLst>
                  <a:outerShdw blurRad="38100" dist="38100" dir="2700000" algn="tl">
                    <a:srgbClr val="000000">
                      <a:alpha val="43137"/>
                    </a:srgbClr>
                  </a:outerShdw>
                </a:effectLst>
                <a:cs typeface="DecoType Naskh Variants" pitchFamily="2" charset="-78"/>
              </a:rPr>
              <a:t> </a:t>
            </a:r>
            <a:r>
              <a:rPr lang="ar-IQ" sz="2800" dirty="0" smtClean="0">
                <a:solidFill>
                  <a:prstClr val="black"/>
                </a:solidFill>
                <a:effectLst>
                  <a:outerShdw blurRad="38100" dist="38100" dir="2700000" algn="tl">
                    <a:srgbClr val="000000">
                      <a:alpha val="43137"/>
                    </a:srgbClr>
                  </a:outerShdw>
                </a:effectLst>
                <a:cs typeface="DecoType Naskh Variants" pitchFamily="2" charset="-78"/>
              </a:rPr>
              <a:t>النجيلية  </a:t>
            </a:r>
            <a:endParaRPr lang="ar-IQ" sz="2800" dirty="0">
              <a:solidFill>
                <a:prstClr val="black"/>
              </a:solidFill>
              <a:effectLst>
                <a:outerShdw blurRad="38100" dist="38100" dir="2700000" algn="tl">
                  <a:srgbClr val="000000">
                    <a:alpha val="43137"/>
                  </a:srgbClr>
                </a:outerShdw>
              </a:effectLst>
              <a:cs typeface="DecoType Naskh Variants" pitchFamily="2" charset="-78"/>
            </a:endParaRPr>
          </a:p>
        </p:txBody>
      </p:sp>
      <p:sp>
        <p:nvSpPr>
          <p:cNvPr id="17" name="Rounded Rectangle 16"/>
          <p:cNvSpPr/>
          <p:nvPr/>
        </p:nvSpPr>
        <p:spPr>
          <a:xfrm>
            <a:off x="3886200" y="2971799"/>
            <a:ext cx="1504950" cy="828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rtl="1"/>
            <a:r>
              <a:rPr lang="en-US" sz="2800" b="1" u="sng" dirty="0" err="1" smtClean="0">
                <a:solidFill>
                  <a:prstClr val="black"/>
                </a:solidFill>
                <a:effectLst>
                  <a:outerShdw blurRad="38100" dist="38100" dir="2700000" algn="tl">
                    <a:srgbClr val="000000">
                      <a:alpha val="43137"/>
                    </a:srgbClr>
                  </a:outerShdw>
                </a:effectLst>
                <a:latin typeface="Arabic Typesetting" pitchFamily="66" charset="-78"/>
                <a:cs typeface="Arabic Typesetting" pitchFamily="66" charset="-78"/>
              </a:rPr>
              <a:t>Zea</a:t>
            </a:r>
            <a:r>
              <a:rPr lang="en-US" sz="2800" b="1" dirty="0" smtClean="0">
                <a:solidFill>
                  <a:prstClr val="black"/>
                </a:solidFill>
                <a:effectLst>
                  <a:outerShdw blurRad="38100" dist="38100" dir="2700000" algn="tl">
                    <a:srgbClr val="000000">
                      <a:alpha val="43137"/>
                    </a:srgbClr>
                  </a:outerShdw>
                </a:effectLst>
                <a:latin typeface="Arabic Typesetting" pitchFamily="66" charset="-78"/>
                <a:cs typeface="Arabic Typesetting" pitchFamily="66" charset="-78"/>
              </a:rPr>
              <a:t> </a:t>
            </a:r>
            <a:r>
              <a:rPr lang="en-US" sz="2800" b="1" u="sng" dirty="0" smtClean="0">
                <a:solidFill>
                  <a:prstClr val="black"/>
                </a:solidFill>
                <a:effectLst>
                  <a:outerShdw blurRad="38100" dist="38100" dir="2700000" algn="tl">
                    <a:srgbClr val="000000">
                      <a:alpha val="43137"/>
                    </a:srgbClr>
                  </a:outerShdw>
                </a:effectLst>
                <a:latin typeface="Arabic Typesetting" pitchFamily="66" charset="-78"/>
                <a:cs typeface="Arabic Typesetting" pitchFamily="66" charset="-78"/>
              </a:rPr>
              <a:t>mays</a:t>
            </a:r>
            <a:r>
              <a:rPr lang="en-US" sz="2800" b="1" dirty="0" smtClean="0">
                <a:solidFill>
                  <a:prstClr val="black"/>
                </a:solidFill>
                <a:effectLst>
                  <a:outerShdw blurRad="38100" dist="38100" dir="2700000" algn="tl">
                    <a:srgbClr val="000000">
                      <a:alpha val="43137"/>
                    </a:srgbClr>
                  </a:outerShdw>
                </a:effectLst>
                <a:latin typeface="Arabic Typesetting" pitchFamily="66" charset="-78"/>
                <a:cs typeface="Arabic Typesetting" pitchFamily="66" charset="-78"/>
              </a:rPr>
              <a:t> L.</a:t>
            </a:r>
            <a:endParaRPr lang="ar-IQ" sz="2800" b="1" dirty="0">
              <a:solidFill>
                <a:prstClr val="black"/>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18" name="Rounded Rectangle 17"/>
          <p:cNvSpPr/>
          <p:nvPr/>
        </p:nvSpPr>
        <p:spPr>
          <a:xfrm>
            <a:off x="4267200" y="1905000"/>
            <a:ext cx="1123950" cy="828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1"/>
            <a:r>
              <a:rPr lang="en-US" sz="3200" b="1" dirty="0" smtClean="0">
                <a:solidFill>
                  <a:prstClr val="black"/>
                </a:solidFill>
                <a:effectLst>
                  <a:outerShdw blurRad="38100" dist="38100" dir="2700000" algn="tl">
                    <a:srgbClr val="000000">
                      <a:alpha val="43137"/>
                    </a:srgbClr>
                  </a:outerShdw>
                </a:effectLst>
                <a:latin typeface="Arabic Typesetting" pitchFamily="66" charset="-78"/>
                <a:cs typeface="Arabic Typesetting" pitchFamily="66" charset="-78"/>
              </a:rPr>
              <a:t>Corn </a:t>
            </a:r>
            <a:endParaRPr lang="ar-IQ" sz="3200" b="1" dirty="0">
              <a:solidFill>
                <a:prstClr val="black"/>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19" name="Rounded Rectangle 18"/>
          <p:cNvSpPr/>
          <p:nvPr/>
        </p:nvSpPr>
        <p:spPr>
          <a:xfrm>
            <a:off x="4362450" y="5410200"/>
            <a:ext cx="2743200" cy="8286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IQ" sz="3600" b="1" dirty="0" smtClean="0">
                <a:solidFill>
                  <a:prstClr val="black"/>
                </a:solidFill>
                <a:effectLst>
                  <a:outerShdw blurRad="38100" dist="38100" dir="2700000" algn="tl">
                    <a:srgbClr val="000000">
                      <a:alpha val="43137"/>
                    </a:srgbClr>
                  </a:outerShdw>
                </a:effectLst>
                <a:cs typeface="DecoType Naskh Variants" pitchFamily="2" charset="-78"/>
              </a:rPr>
              <a:t>الوصف النباتي </a:t>
            </a:r>
            <a:endParaRPr lang="ar-IQ" sz="3600" b="1" dirty="0">
              <a:solidFill>
                <a:prstClr val="black"/>
              </a:solidFill>
              <a:effectLst>
                <a:outerShdw blurRad="38100" dist="38100" dir="2700000" algn="tl">
                  <a:srgbClr val="000000">
                    <a:alpha val="43137"/>
                  </a:srgbClr>
                </a:outerShdw>
              </a:effectLst>
              <a:cs typeface="DecoType Naskh Variants" pitchFamily="2" charset="-78"/>
            </a:endParaRPr>
          </a:p>
        </p:txBody>
      </p:sp>
      <p:sp>
        <p:nvSpPr>
          <p:cNvPr id="2" name="Left Arrow 1"/>
          <p:cNvSpPr/>
          <p:nvPr/>
        </p:nvSpPr>
        <p:spPr>
          <a:xfrm>
            <a:off x="1981200" y="5595937"/>
            <a:ext cx="990600" cy="45720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883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22668"/>
            <a:ext cx="8686800" cy="650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198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8113"/>
            <a:ext cx="4267200"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4572000" y="381000"/>
            <a:ext cx="4343400" cy="2667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IQ" sz="3200" b="1" dirty="0" smtClean="0">
                <a:solidFill>
                  <a:prstClr val="black"/>
                </a:solidFill>
                <a:latin typeface="Arabic Typesetting" pitchFamily="66" charset="-78"/>
                <a:cs typeface="Arabic Typesetting" pitchFamily="66" charset="-78"/>
              </a:rPr>
              <a:t>                      الساق قائم وهو أضخم من سيقان النباتات النجيلية الأخرى وأرتفاعه حوالي (1 – 4 ) متر ، ويتكون من عدد من السلاميات تفصلها عن بعضها البعض عقد تنشأ منها الأوراق .</a:t>
            </a:r>
            <a:endParaRPr lang="en-US" sz="3200" b="1" dirty="0">
              <a:solidFill>
                <a:prstClr val="black"/>
              </a:solidFill>
              <a:latin typeface="Arabic Typesetting" pitchFamily="66" charset="-78"/>
              <a:cs typeface="Arabic Typesetting" pitchFamily="66" charset="-78"/>
            </a:endParaRPr>
          </a:p>
        </p:txBody>
      </p:sp>
      <p:sp>
        <p:nvSpPr>
          <p:cNvPr id="8" name="Oval 7"/>
          <p:cNvSpPr/>
          <p:nvPr/>
        </p:nvSpPr>
        <p:spPr>
          <a:xfrm>
            <a:off x="7239000" y="136265"/>
            <a:ext cx="1470819" cy="7000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rtl="1"/>
            <a:r>
              <a:rPr lang="ar-IQ" sz="4000" b="1" dirty="0" smtClean="0">
                <a:solidFill>
                  <a:prstClr val="black">
                    <a:lumMod val="95000"/>
                    <a:lumOff val="5000"/>
                  </a:prstClr>
                </a:solidFill>
                <a:effectLst>
                  <a:outerShdw blurRad="38100" dist="38100" dir="2700000" algn="tl">
                    <a:srgbClr val="000000">
                      <a:alpha val="43137"/>
                    </a:srgbClr>
                  </a:outerShdw>
                </a:effectLst>
                <a:cs typeface="DecoType Naskh Variants" pitchFamily="2" charset="-78"/>
              </a:rPr>
              <a:t>الساق </a:t>
            </a:r>
            <a:endParaRPr lang="ar-IQ" sz="4000" b="1" dirty="0">
              <a:solidFill>
                <a:prstClr val="black">
                  <a:lumMod val="95000"/>
                  <a:lumOff val="5000"/>
                </a:prstClr>
              </a:solidFill>
              <a:effectLst>
                <a:outerShdw blurRad="38100" dist="38100" dir="2700000" algn="tl">
                  <a:srgbClr val="000000">
                    <a:alpha val="43137"/>
                  </a:srgbClr>
                </a:outerShdw>
              </a:effectLst>
              <a:cs typeface="DecoType Naskh Variants" pitchFamily="2" charset="-78"/>
            </a:endParaRPr>
          </a:p>
        </p:txBody>
      </p:sp>
      <p:sp>
        <p:nvSpPr>
          <p:cNvPr id="9" name="Rounded Rectangle 8"/>
          <p:cNvSpPr/>
          <p:nvPr/>
        </p:nvSpPr>
        <p:spPr>
          <a:xfrm>
            <a:off x="4572000" y="3505200"/>
            <a:ext cx="4343400" cy="312419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rtl="1"/>
            <a:r>
              <a:rPr lang="en-US" sz="3200" b="1" dirty="0" smtClean="0">
                <a:solidFill>
                  <a:prstClr val="black"/>
                </a:solidFill>
                <a:latin typeface="Arabic Typesetting" pitchFamily="66" charset="-78"/>
                <a:cs typeface="Arabic Typesetting" pitchFamily="66" charset="-78"/>
              </a:rPr>
              <a:t>                       </a:t>
            </a:r>
            <a:r>
              <a:rPr lang="ar-IQ" sz="3200" b="1" dirty="0" smtClean="0">
                <a:solidFill>
                  <a:prstClr val="black"/>
                </a:solidFill>
                <a:latin typeface="Arabic Typesetting" pitchFamily="66" charset="-78"/>
                <a:cs typeface="Arabic Typesetting" pitchFamily="66" charset="-78"/>
              </a:rPr>
              <a:t>الأوراق تتكون ورقة واحدة من كل عقدة من الساق وتنمو الأوراق على الساق بصورة متبادلة يبلغ طول الورقة نحو 80 سم أو أكثر وعرضها غالبا 9-10 سم وسمكها ربع ملمتر تقريبا</a:t>
            </a:r>
            <a:r>
              <a:rPr lang="en-US" sz="3200" b="1" dirty="0" smtClean="0">
                <a:solidFill>
                  <a:prstClr val="black"/>
                </a:solidFill>
                <a:latin typeface="Arabic Typesetting" pitchFamily="66" charset="-78"/>
                <a:cs typeface="Arabic Typesetting" pitchFamily="66" charset="-78"/>
              </a:rPr>
              <a:t> . </a:t>
            </a:r>
            <a:endParaRPr lang="en-US" sz="3200" b="1" dirty="0">
              <a:solidFill>
                <a:prstClr val="black"/>
              </a:solidFill>
              <a:latin typeface="Arabic Typesetting" pitchFamily="66" charset="-78"/>
              <a:cs typeface="Arabic Typesetting" pitchFamily="66" charset="-78"/>
            </a:endParaRPr>
          </a:p>
        </p:txBody>
      </p:sp>
      <p:sp>
        <p:nvSpPr>
          <p:cNvPr id="10" name="Oval 9"/>
          <p:cNvSpPr/>
          <p:nvPr/>
        </p:nvSpPr>
        <p:spPr>
          <a:xfrm>
            <a:off x="7010400" y="3307556"/>
            <a:ext cx="1470819" cy="7000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rtl="1"/>
            <a:r>
              <a:rPr lang="ar-IQ" sz="2800" b="1" dirty="0" smtClean="0">
                <a:solidFill>
                  <a:prstClr val="black">
                    <a:lumMod val="95000"/>
                    <a:lumOff val="5000"/>
                  </a:prstClr>
                </a:solidFill>
                <a:effectLst>
                  <a:outerShdw blurRad="38100" dist="38100" dir="2700000" algn="tl">
                    <a:srgbClr val="000000">
                      <a:alpha val="43137"/>
                    </a:srgbClr>
                  </a:outerShdw>
                </a:effectLst>
                <a:cs typeface="DecoType Naskh Variants" pitchFamily="2" charset="-78"/>
              </a:rPr>
              <a:t>الأوراق</a:t>
            </a:r>
            <a:endParaRPr lang="ar-IQ" sz="2800" b="1" dirty="0">
              <a:solidFill>
                <a:prstClr val="black">
                  <a:lumMod val="95000"/>
                  <a:lumOff val="5000"/>
                </a:prstClr>
              </a:solidFill>
              <a:effectLst>
                <a:outerShdw blurRad="38100" dist="38100" dir="2700000" algn="tl">
                  <a:srgbClr val="000000">
                    <a:alpha val="43137"/>
                  </a:srgbClr>
                </a:outerShdw>
              </a:effectLst>
              <a:cs typeface="DecoType Naskh Variants" pitchFamily="2" charset="-78"/>
            </a:endParaRPr>
          </a:p>
        </p:txBody>
      </p:sp>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657600"/>
            <a:ext cx="4267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784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0"/>
            <a:ext cx="867251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8977313"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572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1"/>
            <a:ext cx="4103687" cy="346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2" y="-228600"/>
            <a:ext cx="301148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016" y="2022698"/>
            <a:ext cx="2003419" cy="200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962400" y="3886200"/>
            <a:ext cx="5057775" cy="2677656"/>
          </a:xfrm>
          <a:prstGeom prst="rect">
            <a:avLst/>
          </a:prstGeom>
        </p:spPr>
        <p:txBody>
          <a:bodyPr wrap="square">
            <a:spAutoFit/>
          </a:bodyPr>
          <a:lstStyle/>
          <a:p>
            <a:pPr algn="just" rtl="1"/>
            <a:r>
              <a:rPr lang="ar-IQ" sz="2800" b="1" dirty="0" smtClean="0">
                <a:cs typeface="DecoType Naskh Variants" pitchFamily="2" charset="-78"/>
              </a:rPr>
              <a:t>* حبة </a:t>
            </a:r>
            <a:r>
              <a:rPr lang="ar-IQ" sz="2800" b="1" dirty="0">
                <a:cs typeface="DecoType Naskh Variants" pitchFamily="2" charset="-78"/>
              </a:rPr>
              <a:t>الذرة الصفراء برة محاطة بالغلاف الثمري </a:t>
            </a:r>
            <a:endParaRPr lang="ar-IQ" sz="2800" b="1" dirty="0" smtClean="0">
              <a:cs typeface="DecoType Naskh Variants" pitchFamily="2" charset="-78"/>
            </a:endParaRPr>
          </a:p>
          <a:p>
            <a:pPr algn="just" rtl="1"/>
            <a:r>
              <a:rPr lang="ar-IQ" sz="2800" b="1" dirty="0" smtClean="0">
                <a:cs typeface="DecoType Naskh Variants" pitchFamily="2" charset="-78"/>
              </a:rPr>
              <a:t>* في </a:t>
            </a:r>
            <a:r>
              <a:rPr lang="ar-IQ" sz="2800" b="1" dirty="0">
                <a:cs typeface="DecoType Naskh Variants" pitchFamily="2" charset="-78"/>
              </a:rPr>
              <a:t>البذرة الناضجة يكون الغلاف الثمري غلافا واقيا قاسيا </a:t>
            </a:r>
            <a:r>
              <a:rPr lang="ar-IQ" sz="2800" b="1" dirty="0" smtClean="0">
                <a:cs typeface="DecoType Naskh Variants" pitchFamily="2" charset="-78"/>
              </a:rPr>
              <a:t>،  </a:t>
            </a:r>
            <a:r>
              <a:rPr lang="ar-IQ" sz="2800" b="1" dirty="0">
                <a:cs typeface="DecoType Naskh Variants" pitchFamily="2" charset="-78"/>
              </a:rPr>
              <a:t>اما اغلفة البذرة التي توجد تحت الغلاف الثمري فهي بقايا نسيجية متناثرة غير منتظمة. </a:t>
            </a:r>
            <a:endParaRPr lang="ar-IQ" sz="2800" b="1" dirty="0" smtClean="0">
              <a:cs typeface="DecoType Naskh Variants" pitchFamily="2" charset="-78"/>
            </a:endParaRPr>
          </a:p>
          <a:p>
            <a:pPr algn="just" rtl="1"/>
            <a:r>
              <a:rPr lang="ar-IQ" sz="2800" b="1" dirty="0">
                <a:cs typeface="DecoType Naskh Variants" pitchFamily="2" charset="-78"/>
              </a:rPr>
              <a:t>*</a:t>
            </a:r>
            <a:r>
              <a:rPr lang="ar-IQ" sz="2800" b="1" dirty="0" smtClean="0">
                <a:cs typeface="DecoType Naskh Variants" pitchFamily="2" charset="-78"/>
              </a:rPr>
              <a:t>توجد </a:t>
            </a:r>
            <a:r>
              <a:rPr lang="ar-IQ" sz="2800" b="1" dirty="0">
                <a:cs typeface="DecoType Naskh Variants" pitchFamily="2" charset="-78"/>
              </a:rPr>
              <a:t>في القسم العلوي العريض من البذرة ندبة مدببة </a:t>
            </a:r>
            <a:r>
              <a:rPr lang="ar-IQ" sz="2800" b="1" dirty="0" smtClean="0">
                <a:cs typeface="DecoType Naskh Variants" pitchFamily="2" charset="-78"/>
              </a:rPr>
              <a:t> </a:t>
            </a:r>
            <a:r>
              <a:rPr lang="ar-IQ" sz="2800" b="1" dirty="0">
                <a:cs typeface="DecoType Naskh Variants" pitchFamily="2" charset="-78"/>
              </a:rPr>
              <a:t>وعادة هي بقايا اثر اتصال الحريرة بالمبيض . </a:t>
            </a:r>
            <a:endParaRPr lang="en-US" sz="2800" b="1" dirty="0">
              <a:cs typeface="DecoType Naskh Variants" pitchFamily="2" charset="-78"/>
            </a:endParaRP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6" y="4014784"/>
            <a:ext cx="3820886" cy="272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79099"/>
            <a:ext cx="1317625"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382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24200"/>
            <a:ext cx="8847137" cy="40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3886200" y="1295400"/>
            <a:ext cx="4778829" cy="8352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rtl="1"/>
            <a:r>
              <a:rPr lang="ar-IQ" sz="3600" b="1" dirty="0" smtClean="0">
                <a:solidFill>
                  <a:srgbClr val="FF0000"/>
                </a:solidFill>
                <a:effectLst>
                  <a:outerShdw blurRad="38100" dist="38100" dir="2700000" algn="tl">
                    <a:srgbClr val="000000">
                      <a:alpha val="43137"/>
                    </a:srgbClr>
                  </a:outerShdw>
                </a:effectLst>
                <a:cs typeface="DecoType Naskh Variants" pitchFamily="2" charset="-78"/>
              </a:rPr>
              <a:t>الذرة البيضاء (الذرة الرفيعة)</a:t>
            </a:r>
            <a:endParaRPr lang="ar-IQ" sz="3600" b="1" dirty="0">
              <a:solidFill>
                <a:srgbClr val="FF0000"/>
              </a:solidFill>
              <a:effectLst>
                <a:outerShdw blurRad="38100" dist="38100" dir="2700000" algn="tl">
                  <a:srgbClr val="000000">
                    <a:alpha val="43137"/>
                  </a:srgbClr>
                </a:outerShdw>
              </a:effectLst>
              <a:cs typeface="DecoType Naskh Variants" pitchFamily="2" charset="-78"/>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3352800" cy="299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3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599"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670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975"/>
            <a:ext cx="8618537"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4076700"/>
            <a:ext cx="322580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3350" y="4970680"/>
            <a:ext cx="4419600" cy="1815882"/>
          </a:xfrm>
          <a:prstGeom prst="rect">
            <a:avLst/>
          </a:prstGeom>
        </p:spPr>
        <p:txBody>
          <a:bodyPr wrap="square">
            <a:spAutoFit/>
          </a:bodyPr>
          <a:lstStyle/>
          <a:p>
            <a:pPr algn="just" rtl="1"/>
            <a:r>
              <a:rPr lang="ar-IQ" sz="2800" b="1" dirty="0" smtClean="0">
                <a:cs typeface="DecoType Naskh Variants" pitchFamily="2" charset="-78"/>
              </a:rPr>
              <a:t>الذرة </a:t>
            </a:r>
            <a:r>
              <a:rPr lang="ar-IQ" sz="2800" b="1" dirty="0">
                <a:cs typeface="DecoType Naskh Variants" pitchFamily="2" charset="-78"/>
              </a:rPr>
              <a:t>الرفيعة تحتوي على مادة سامة الهيدروسيانيك) وللتخلص منها تترك بعد الحصاد في الحقل على أشعة الشمس ٣ أيام لتتبخر </a:t>
            </a:r>
            <a:r>
              <a:rPr lang="ar-IQ" sz="2800" b="1" dirty="0" smtClean="0">
                <a:cs typeface="DecoType Naskh Variants" pitchFamily="2" charset="-78"/>
              </a:rPr>
              <a:t>هذه المادة السامة .</a:t>
            </a:r>
            <a:endParaRPr lang="en-US" sz="2800" b="1" dirty="0">
              <a:cs typeface="DecoType Naskh Variants" pitchFamily="2" charset="-78"/>
            </a:endParaRPr>
          </a:p>
        </p:txBody>
      </p:sp>
      <p:pic>
        <p:nvPicPr>
          <p:cNvPr id="13318"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660402" y="4033837"/>
            <a:ext cx="445502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931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37859"/>
            <a:ext cx="8534400" cy="598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5" y="5012094"/>
            <a:ext cx="903229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5791200" y="155349"/>
            <a:ext cx="3124200" cy="83525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ar-IQ" sz="3600" b="1" dirty="0" smtClean="0">
                <a:solidFill>
                  <a:schemeClr val="tx1"/>
                </a:solidFill>
                <a:effectLst>
                  <a:outerShdw blurRad="38100" dist="38100" dir="2700000" algn="tl">
                    <a:srgbClr val="000000">
                      <a:alpha val="43137"/>
                    </a:srgbClr>
                  </a:outerShdw>
                </a:effectLst>
                <a:cs typeface="DecoType Naskh Variants" pitchFamily="2" charset="-78"/>
              </a:rPr>
              <a:t>ثانياً : المحاصيل البقولية </a:t>
            </a:r>
            <a:endParaRPr lang="ar-IQ" sz="3600" b="1" dirty="0">
              <a:solidFill>
                <a:schemeClr val="tx1"/>
              </a:solidFill>
              <a:effectLst>
                <a:outerShdw blurRad="38100" dist="38100" dir="2700000" algn="tl">
                  <a:srgbClr val="000000">
                    <a:alpha val="43137"/>
                  </a:srgbClr>
                </a:outerShdw>
              </a:effectLst>
              <a:cs typeface="DecoType Naskh Variants" pitchFamily="2" charset="-78"/>
            </a:endParaRPr>
          </a:p>
        </p:txBody>
      </p:sp>
    </p:spTree>
    <p:extLst>
      <p:ext uri="{BB962C8B-B14F-4D97-AF65-F5344CB8AC3E}">
        <p14:creationId xmlns:p14="http://schemas.microsoft.com/office/powerpoint/2010/main" val="2322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152400"/>
            <a:ext cx="1295400" cy="792162"/>
          </a:xfrm>
        </p:spPr>
        <p:txBody>
          <a:bodyPr/>
          <a:lstStyle/>
          <a:p>
            <a:pPr algn="r"/>
            <a:r>
              <a:rPr lang="ar-IQ" b="1" dirty="0" smtClean="0">
                <a:solidFill>
                  <a:srgbClr val="00B050"/>
                </a:solidFill>
                <a:cs typeface="Akhbar MT" pitchFamily="2" charset="-78"/>
              </a:rPr>
              <a:t>الجذر </a:t>
            </a:r>
            <a:endParaRPr lang="en-US" b="1" dirty="0">
              <a:solidFill>
                <a:srgbClr val="00B050"/>
              </a:solidFill>
              <a:cs typeface="Akhbar MT" pitchFamily="2" charset="-78"/>
            </a:endParaRPr>
          </a:p>
        </p:txBody>
      </p:sp>
      <p:sp>
        <p:nvSpPr>
          <p:cNvPr id="3" name="Content Placeholder 2"/>
          <p:cNvSpPr>
            <a:spLocks noGrp="1"/>
          </p:cNvSpPr>
          <p:nvPr>
            <p:ph idx="1"/>
          </p:nvPr>
        </p:nvSpPr>
        <p:spPr>
          <a:xfrm>
            <a:off x="4419600" y="3124200"/>
            <a:ext cx="4495800" cy="3382963"/>
          </a:xfrm>
        </p:spPr>
        <p:txBody>
          <a:bodyPr>
            <a:noAutofit/>
          </a:bodyPr>
          <a:lstStyle/>
          <a:p>
            <a:pPr marL="0" indent="0" algn="just" rtl="1">
              <a:buNone/>
            </a:pPr>
            <a:r>
              <a:rPr lang="ar-IQ" sz="2400" dirty="0" smtClean="0">
                <a:latin typeface="Arabic Typesetting" pitchFamily="66" charset="-78"/>
                <a:cs typeface="Arabic Typesetting" pitchFamily="66" charset="-78"/>
              </a:rPr>
              <a:t>يتراوح </a:t>
            </a:r>
            <a:r>
              <a:rPr lang="ar-IQ" sz="2400" dirty="0">
                <a:latin typeface="Arabic Typesetting" pitchFamily="66" charset="-78"/>
                <a:cs typeface="Arabic Typesetting" pitchFamily="66" charset="-78"/>
              </a:rPr>
              <a:t>عمق المجموع الجذري في الحنطة ما بين (150-200 سم) ويتأثر امتداد الجذور بقوام التربة وخصوبة ورطوبة التربة وتختلف الاصناف من حيث امتداد وعمق الجذور حسب طبيعة المجموع الجذري فالاصناف المقاومة للجفاف تكون ذات تفرعات جذرية اكثر من الاصناف الحساسة للجفاف وذلك هو احد الاسباب لاختلاف الاصناف في المقاومة للجفاف والاستجابة للسماد كما ان الاصناف الاكثر مقاومة للرقاد تكون ذات مجموع جذري اسمك واقوى ، وتحتوي الحنطة الشتوية جذورا متفرعة وغزيرة اكثر من الحنطة الربيعية.</a:t>
            </a:r>
            <a:endParaRPr lang="en-US" sz="2400" dirty="0">
              <a:latin typeface="Arabic Typesetting" pitchFamily="66" charset="-78"/>
              <a:cs typeface="Arabic Typesetting" pitchFamily="66"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19400"/>
            <a:ext cx="4123531" cy="3844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152400"/>
            <a:ext cx="8458200" cy="2800767"/>
          </a:xfrm>
          <a:prstGeom prst="rect">
            <a:avLst/>
          </a:prstGeom>
        </p:spPr>
        <p:txBody>
          <a:bodyPr wrap="square">
            <a:spAutoFit/>
          </a:bodyPr>
          <a:lstStyle/>
          <a:p>
            <a:pPr algn="ctr" rtl="1"/>
            <a:r>
              <a:rPr lang="ar-IQ" sz="2400" dirty="0">
                <a:latin typeface="Arabic Typesetting" pitchFamily="66" charset="-78"/>
                <a:cs typeface="Arabic Typesetting" pitchFamily="66" charset="-78"/>
              </a:rPr>
              <a:t>يوجد نوعان من الجذور في الحنطة </a:t>
            </a:r>
          </a:p>
          <a:p>
            <a:pPr algn="ctr" rtl="1"/>
            <a:r>
              <a:rPr lang="ar-IQ" sz="2800" b="1" u="sng" dirty="0">
                <a:solidFill>
                  <a:srgbClr val="FF0000"/>
                </a:solidFill>
                <a:latin typeface="Arabic Typesetting" pitchFamily="66" charset="-78"/>
                <a:cs typeface="Arabic Typesetting" pitchFamily="66" charset="-78"/>
              </a:rPr>
              <a:t>الجذور الجنينية </a:t>
            </a:r>
            <a:r>
              <a:rPr lang="en-US" sz="2800" b="1" u="sng" dirty="0">
                <a:solidFill>
                  <a:srgbClr val="FF0000"/>
                </a:solidFill>
                <a:latin typeface="Arabic Typesetting" pitchFamily="66" charset="-78"/>
                <a:cs typeface="Arabic Typesetting" pitchFamily="66" charset="-78"/>
              </a:rPr>
              <a:t>Seminal roots </a:t>
            </a:r>
            <a:endParaRPr lang="ar-IQ" sz="2800" b="1" u="sng" dirty="0">
              <a:solidFill>
                <a:srgbClr val="FF0000"/>
              </a:solidFill>
              <a:latin typeface="Arabic Typesetting" pitchFamily="66" charset="-78"/>
              <a:cs typeface="Arabic Typesetting" pitchFamily="66" charset="-78"/>
            </a:endParaRPr>
          </a:p>
          <a:p>
            <a:pPr algn="just" rtl="1"/>
            <a:r>
              <a:rPr lang="ar-IQ" sz="2400" dirty="0">
                <a:latin typeface="Arabic Typesetting" pitchFamily="66" charset="-78"/>
                <a:cs typeface="Arabic Typesetting" pitchFamily="66" charset="-78"/>
              </a:rPr>
              <a:t>عددها (5-7) وقد تبقى فعالة في تغذية النبات بصورة اعتيادية حتى نهاية عمر النبات أو تموت وتتحلل بعد بضعة اسابيع من البزوغ .</a:t>
            </a:r>
          </a:p>
          <a:p>
            <a:pPr algn="ctr" rtl="1"/>
            <a:r>
              <a:rPr lang="ar-IQ" sz="2800" b="1" u="sng" dirty="0">
                <a:solidFill>
                  <a:srgbClr val="FF0000"/>
                </a:solidFill>
                <a:latin typeface="Arabic Typesetting" pitchFamily="66" charset="-78"/>
                <a:cs typeface="Arabic Typesetting" pitchFamily="66" charset="-78"/>
              </a:rPr>
              <a:t>الجذور التاجية </a:t>
            </a:r>
            <a:r>
              <a:rPr lang="en-US" sz="2800" b="1" u="sng" dirty="0">
                <a:solidFill>
                  <a:srgbClr val="FF0000"/>
                </a:solidFill>
                <a:latin typeface="Arabic Typesetting" pitchFamily="66" charset="-78"/>
                <a:cs typeface="Arabic Typesetting" pitchFamily="66" charset="-78"/>
              </a:rPr>
              <a:t>Coronal roots</a:t>
            </a:r>
            <a:endParaRPr lang="ar-IQ" sz="2800" b="1" u="sng" dirty="0">
              <a:solidFill>
                <a:srgbClr val="FF0000"/>
              </a:solidFill>
              <a:latin typeface="Arabic Typesetting" pitchFamily="66" charset="-78"/>
              <a:cs typeface="Arabic Typesetting" pitchFamily="66" charset="-78"/>
            </a:endParaRPr>
          </a:p>
          <a:p>
            <a:pPr algn="just" rtl="1"/>
            <a:r>
              <a:rPr lang="ar-IQ" sz="2400" dirty="0">
                <a:latin typeface="Arabic Typesetting" pitchFamily="66" charset="-78"/>
                <a:cs typeface="Arabic Typesetting" pitchFamily="66" charset="-78"/>
              </a:rPr>
              <a:t>تتكون او تنشأ هذه الجذور من العقد السفلى القريبة من سطح التربة للساق او تفرعاته التي تكون عقدها متقاربة جدا من بعضها ويوجد هذا النوع من الجذور ايضا في التفرعات الخضرية (الاشطاء) .</a:t>
            </a:r>
          </a:p>
        </p:txBody>
      </p:sp>
      <p:sp>
        <p:nvSpPr>
          <p:cNvPr id="5" name="Right Arrow 4"/>
          <p:cNvSpPr/>
          <p:nvPr/>
        </p:nvSpPr>
        <p:spPr>
          <a:xfrm rot="10800000">
            <a:off x="6858000" y="401595"/>
            <a:ext cx="598714" cy="3322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590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541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05400"/>
            <a:ext cx="8915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543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2225"/>
            <a:ext cx="9083675" cy="68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862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3" y="378602"/>
            <a:ext cx="8939213" cy="662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11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295400"/>
            <a:ext cx="871855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438538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715" y="990600"/>
            <a:ext cx="3886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601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8" y="29547"/>
            <a:ext cx="9067800" cy="396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9" y="2819400"/>
            <a:ext cx="9067800" cy="412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101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492"/>
            <a:ext cx="8794750" cy="496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4" y="3352800"/>
            <a:ext cx="8985250" cy="339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60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609600"/>
            <a:ext cx="899953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60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hati - دقيق القمح الكام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9" y="457200"/>
            <a:ext cx="9156529" cy="68315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85800" y="304800"/>
            <a:ext cx="4343400" cy="990600"/>
          </a:xfrm>
        </p:spPr>
        <p:txBody>
          <a:bodyPr>
            <a:noAutofit/>
          </a:bodyPr>
          <a:lstStyle/>
          <a:p>
            <a:r>
              <a:rPr lang="ar-IQ" sz="6000" b="1" dirty="0" smtClean="0">
                <a:solidFill>
                  <a:srgbClr val="C00000"/>
                </a:solidFill>
                <a:latin typeface="Arabic Typesetting" pitchFamily="66" charset="-78"/>
                <a:cs typeface="DecoType Naskh Swashes" pitchFamily="2" charset="-78"/>
              </a:rPr>
              <a:t>شكراً لحسن الأصغاء </a:t>
            </a:r>
            <a:endParaRPr lang="en-US" sz="6000" b="1" dirty="0">
              <a:solidFill>
                <a:srgbClr val="C00000"/>
              </a:solidFill>
              <a:latin typeface="Arabic Typesetting" pitchFamily="66" charset="-78"/>
              <a:cs typeface="DecoType Naskh Swashes" pitchFamily="2" charset="-78"/>
            </a:endParaRPr>
          </a:p>
        </p:txBody>
      </p:sp>
    </p:spTree>
    <p:extLst>
      <p:ext uri="{BB962C8B-B14F-4D97-AF65-F5344CB8AC3E}">
        <p14:creationId xmlns:p14="http://schemas.microsoft.com/office/powerpoint/2010/main" val="27850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609600"/>
          </a:xfrm>
        </p:spPr>
        <p:style>
          <a:lnRef idx="1">
            <a:schemeClr val="accent3"/>
          </a:lnRef>
          <a:fillRef idx="3">
            <a:schemeClr val="accent3"/>
          </a:fillRef>
          <a:effectRef idx="2">
            <a:schemeClr val="accent3"/>
          </a:effectRef>
          <a:fontRef idx="minor">
            <a:schemeClr val="lt1"/>
          </a:fontRef>
        </p:style>
        <p:txBody>
          <a:bodyPr>
            <a:normAutofit fontScale="90000"/>
          </a:bodyPr>
          <a:lstStyle/>
          <a:p>
            <a:pPr rtl="1"/>
            <a:r>
              <a:rPr lang="ar-IQ" dirty="0" smtClean="0">
                <a:solidFill>
                  <a:schemeClr val="tx1"/>
                </a:solidFill>
                <a:latin typeface="Arabic Typesetting" pitchFamily="66" charset="-78"/>
                <a:cs typeface="Akhbar MT" pitchFamily="2" charset="-78"/>
              </a:rPr>
              <a:t> (الساق)</a:t>
            </a:r>
            <a:r>
              <a:rPr lang="en-US" dirty="0" smtClean="0">
                <a:solidFill>
                  <a:schemeClr val="tx1"/>
                </a:solidFill>
                <a:latin typeface="Arabic Typesetting" pitchFamily="66" charset="-78"/>
                <a:cs typeface="Akhbar MT" pitchFamily="2" charset="-78"/>
              </a:rPr>
              <a:t> Stem </a:t>
            </a:r>
            <a:r>
              <a:rPr lang="ar-IQ" dirty="0" smtClean="0">
                <a:solidFill>
                  <a:schemeClr val="tx1"/>
                </a:solidFill>
                <a:latin typeface="Arabic Typesetting" pitchFamily="66" charset="-78"/>
                <a:cs typeface="Akhbar MT" pitchFamily="2" charset="-78"/>
              </a:rPr>
              <a:t> </a:t>
            </a:r>
            <a:endParaRPr lang="en-US" dirty="0">
              <a:solidFill>
                <a:schemeClr val="tx1"/>
              </a:solidFill>
              <a:latin typeface="Arabic Typesetting" pitchFamily="66" charset="-78"/>
              <a:cs typeface="Akhbar MT" pitchFamily="2" charset="-78"/>
            </a:endParaRPr>
          </a:p>
        </p:txBody>
      </p:sp>
      <p:sp>
        <p:nvSpPr>
          <p:cNvPr id="3" name="Content Placeholder 2"/>
          <p:cNvSpPr>
            <a:spLocks noGrp="1"/>
          </p:cNvSpPr>
          <p:nvPr>
            <p:ph idx="1"/>
          </p:nvPr>
        </p:nvSpPr>
        <p:spPr>
          <a:xfrm>
            <a:off x="304800" y="838200"/>
            <a:ext cx="8382000" cy="5791200"/>
          </a:xfrm>
        </p:spPr>
        <p:txBody>
          <a:bodyPr>
            <a:noAutofit/>
          </a:bodyPr>
          <a:lstStyle/>
          <a:p>
            <a:pPr algn="just" rtl="1">
              <a:buFontTx/>
              <a:buChar char="-"/>
            </a:pPr>
            <a:r>
              <a:rPr lang="ar-IQ" sz="2400" dirty="0" smtClean="0">
                <a:latin typeface="Arabic Typesetting" pitchFamily="66" charset="-78"/>
                <a:cs typeface="Arabic Typesetting" pitchFamily="66" charset="-78"/>
              </a:rPr>
              <a:t>يحتوي </a:t>
            </a:r>
            <a:r>
              <a:rPr lang="ar-IQ" sz="2400" dirty="0">
                <a:latin typeface="Arabic Typesetting" pitchFamily="66" charset="-78"/>
                <a:cs typeface="Arabic Typesetting" pitchFamily="66" charset="-78"/>
              </a:rPr>
              <a:t>نبات الحنطة على ساق مجوفة مكونة من (3-6) عقد وسلاميات وتكون ساق معظم اصناف الحنطة الناعمة مصمتة في العقدة ومجوفة في السلامية الا انها تكون مصمتة في سلاميات بعض اصناف الحنطة الخشنة وفي القليل من اصناف الحنطة الناعمة ، ويزداد طول السلاميات من اسفل النبات الى اعلاه وتنتهي السلامية العليا للساق وحامل السنبلة بالسنبلة </a:t>
            </a:r>
            <a:r>
              <a:rPr lang="ar-IQ" sz="2400" dirty="0" smtClean="0">
                <a:latin typeface="Arabic Typesetting" pitchFamily="66" charset="-78"/>
                <a:cs typeface="Arabic Typesetting" pitchFamily="66" charset="-78"/>
              </a:rPr>
              <a:t>.</a:t>
            </a:r>
          </a:p>
          <a:p>
            <a:pPr algn="just" rtl="1">
              <a:buFontTx/>
              <a:buChar char="-"/>
            </a:pPr>
            <a:r>
              <a:rPr lang="ar-IQ" sz="2400" dirty="0" smtClean="0">
                <a:latin typeface="Arabic Typesetting" pitchFamily="66" charset="-78"/>
                <a:cs typeface="Arabic Typesetting" pitchFamily="66" charset="-78"/>
              </a:rPr>
              <a:t> </a:t>
            </a:r>
            <a:r>
              <a:rPr lang="ar-IQ" sz="2400" dirty="0">
                <a:latin typeface="Arabic Typesetting" pitchFamily="66" charset="-78"/>
                <a:cs typeface="Arabic Typesetting" pitchFamily="66" charset="-78"/>
              </a:rPr>
              <a:t>لون الساق قد يكون اخضر او اصفر او ابيض وارجواني ويظهر اللون الارجواني بصورة خاصة على حامل السنبلة ويمتد احيانا الى </a:t>
            </a:r>
            <a:r>
              <a:rPr lang="ar-IQ" sz="2400" dirty="0" smtClean="0">
                <a:latin typeface="Arabic Typesetting" pitchFamily="66" charset="-78"/>
                <a:cs typeface="Arabic Typesetting" pitchFamily="66" charset="-78"/>
              </a:rPr>
              <a:t>الغمد .</a:t>
            </a:r>
          </a:p>
          <a:p>
            <a:pPr algn="just" rtl="1">
              <a:buFontTx/>
              <a:buChar char="-"/>
            </a:pPr>
            <a:r>
              <a:rPr lang="ar-IQ" sz="2400" dirty="0" smtClean="0">
                <a:latin typeface="Arabic Typesetting" pitchFamily="66" charset="-78"/>
                <a:cs typeface="Arabic Typesetting" pitchFamily="66" charset="-78"/>
              </a:rPr>
              <a:t> </a:t>
            </a:r>
            <a:r>
              <a:rPr lang="ar-IQ" sz="2400" dirty="0">
                <a:latin typeface="Arabic Typesetting" pitchFamily="66" charset="-78"/>
                <a:cs typeface="Arabic Typesetting" pitchFamily="66" charset="-78"/>
              </a:rPr>
              <a:t>يتراوح ارتفاع نبات الحنطة بضمنه السنبلة من(60-150سم) ويكون اقصر من 60 سم في المناطق الديمية وحسب الصنف (طويل، متوسط ،قصير) فالاصناف التي طولها من 30-90 سم تعتبر قصيرة ومن 60-120 سم متوسطة ومن 90-150 سم </a:t>
            </a:r>
            <a:r>
              <a:rPr lang="ar-IQ" sz="2400" dirty="0" smtClean="0">
                <a:latin typeface="Arabic Typesetting" pitchFamily="66" charset="-78"/>
                <a:cs typeface="Arabic Typesetting" pitchFamily="66" charset="-78"/>
              </a:rPr>
              <a:t>طويلة .</a:t>
            </a:r>
          </a:p>
          <a:p>
            <a:pPr algn="just" rtl="1">
              <a:buFontTx/>
              <a:buChar char="-"/>
            </a:pPr>
            <a:r>
              <a:rPr lang="ar-IQ" sz="2400" dirty="0" smtClean="0">
                <a:latin typeface="Arabic Typesetting" pitchFamily="66" charset="-78"/>
                <a:cs typeface="Arabic Typesetting" pitchFamily="66" charset="-78"/>
              </a:rPr>
              <a:t>كما </a:t>
            </a:r>
            <a:r>
              <a:rPr lang="ar-IQ" sz="2400" dirty="0">
                <a:latin typeface="Arabic Typesetting" pitchFamily="66" charset="-78"/>
                <a:cs typeface="Arabic Typesetting" pitchFamily="66" charset="-78"/>
              </a:rPr>
              <a:t>يوجد بالاضافة الى الساق الرئيسي تفرعات جانبية ( الاشطاء) </a:t>
            </a:r>
            <a:r>
              <a:rPr lang="en-US" sz="2400" dirty="0">
                <a:latin typeface="Arabic Typesetting" pitchFamily="66" charset="-78"/>
                <a:cs typeface="Arabic Typesetting" pitchFamily="66" charset="-78"/>
              </a:rPr>
              <a:t>Tillers </a:t>
            </a:r>
            <a:r>
              <a:rPr lang="ar-IQ" sz="2400" dirty="0">
                <a:latin typeface="Arabic Typesetting" pitchFamily="66" charset="-78"/>
                <a:cs typeface="Arabic Typesetting" pitchFamily="66" charset="-78"/>
              </a:rPr>
              <a:t>والتي تنشأ من البراعم الموجودة في اباط الاوراق السفلى المتصلة بقاعدة العقدة التاجية تحت التربة وممكن ان تتكون تفرعات ثانوية من البراعم القاعدية للتفرعات الجانبية ( الاشطاء) </a:t>
            </a:r>
            <a:r>
              <a:rPr lang="ar-IQ" sz="2400" dirty="0" smtClean="0">
                <a:latin typeface="Arabic Typesetting" pitchFamily="66" charset="-78"/>
                <a:cs typeface="Arabic Typesetting" pitchFamily="66" charset="-78"/>
              </a:rPr>
              <a:t>.</a:t>
            </a:r>
          </a:p>
          <a:p>
            <a:pPr algn="just" rtl="1">
              <a:buFontTx/>
              <a:buChar char="-"/>
            </a:pPr>
            <a:r>
              <a:rPr lang="ar-IQ" sz="2400" dirty="0" smtClean="0">
                <a:latin typeface="Arabic Typesetting" pitchFamily="66" charset="-78"/>
                <a:cs typeface="Arabic Typesetting" pitchFamily="66" charset="-78"/>
              </a:rPr>
              <a:t>ويعطي </a:t>
            </a:r>
            <a:r>
              <a:rPr lang="ar-IQ" sz="2400" dirty="0">
                <a:latin typeface="Arabic Typesetting" pitchFamily="66" charset="-78"/>
                <a:cs typeface="Arabic Typesetting" pitchFamily="66" charset="-78"/>
              </a:rPr>
              <a:t>النبات الواحد المزروع على مسافات كافية (30-100) تفرع أو اكثر ويتحدد عدد التفرعات بكمية البذور المزروعة في السطور ورطوبة التربة وخصوبتها بالاضافة الى الصنف ، وقد تحدث حالة اضطجاع للسيقان الرخوة تحت الظروف العالية الرطوبة المصحوبة برياح شديدة او السماد النتروجيني العالي</a:t>
            </a:r>
          </a:p>
          <a:p>
            <a:pPr algn="just" rtl="1"/>
            <a:endParaRPr lang="en-US" sz="2400" dirty="0">
              <a:latin typeface="Arabic Typesetting" pitchFamily="66" charset="-78"/>
              <a:cs typeface="Arabic Typesetting" pitchFamily="66" charset="-78"/>
            </a:endParaRPr>
          </a:p>
        </p:txBody>
      </p:sp>
    </p:spTree>
    <p:extLst>
      <p:ext uri="{BB962C8B-B14F-4D97-AF65-F5344CB8AC3E}">
        <p14:creationId xmlns:p14="http://schemas.microsoft.com/office/powerpoint/2010/main" val="1990271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IQ" sz="4800" b="1" dirty="0" smtClean="0">
                <a:solidFill>
                  <a:srgbClr val="00B050"/>
                </a:solidFill>
                <a:latin typeface="Arabic Typesetting" pitchFamily="66" charset="-78"/>
                <a:cs typeface="Arabic Typesetting" pitchFamily="66" charset="-78"/>
              </a:rPr>
              <a:t>الورقة</a:t>
            </a:r>
            <a:endParaRPr lang="en-US" sz="4800" b="1" dirty="0">
              <a:solidFill>
                <a:srgbClr val="00B050"/>
              </a:solidFill>
              <a:latin typeface="Arabic Typesetting" pitchFamily="66" charset="-78"/>
              <a:cs typeface="Arabic Typesetting" pitchFamily="66" charset="-78"/>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01066"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271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412977"/>
            <a:ext cx="5638800" cy="6263044"/>
          </a:xfrm>
        </p:spPr>
        <p:txBody>
          <a:bodyPr>
            <a:noAutofit/>
          </a:bodyPr>
          <a:lstStyle/>
          <a:p>
            <a:pPr marL="0" indent="0" algn="just" rtl="1">
              <a:buNone/>
            </a:pPr>
            <a:r>
              <a:rPr lang="ar-IQ" sz="2800" b="1" u="sng" dirty="0" smtClean="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أ- </a:t>
            </a:r>
            <a:r>
              <a:rPr lang="ar-IQ" sz="2800" b="1" u="sng" dirty="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النصل </a:t>
            </a:r>
            <a:r>
              <a:rPr lang="ar-IQ" sz="2800" dirty="0" smtClean="0">
                <a:latin typeface="Arabic Typesetting" pitchFamily="66" charset="-78"/>
                <a:cs typeface="Arabic Typesetting" pitchFamily="66" charset="-78"/>
              </a:rPr>
              <a:t>: ضيق </a:t>
            </a:r>
            <a:r>
              <a:rPr lang="ar-IQ" sz="2800" dirty="0">
                <a:latin typeface="Arabic Typesetting" pitchFamily="66" charset="-78"/>
                <a:cs typeface="Arabic Typesetting" pitchFamily="66" charset="-78"/>
              </a:rPr>
              <a:t>طويل رمحي حاد ويختلف في الطول والعرض وفي درجة الاخضرار وفي زاوية أتصاله مع الساق ويجف ويسقط على الارض عند نضج النبات وقد يكون ناعم املس او زغبي اما لونه فتتميز الحنطة الناعمة بأحتوائها على نصل اخضر داكن بينما تحتوي الحنطة الخشنة على نصل اخضر فاتح.</a:t>
            </a:r>
          </a:p>
          <a:p>
            <a:pPr marL="0" indent="0" algn="just" rtl="1">
              <a:buNone/>
            </a:pPr>
            <a:r>
              <a:rPr lang="ar-IQ" sz="2800" b="1" u="sng" dirty="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ب- الغمد </a:t>
            </a:r>
            <a:r>
              <a:rPr lang="ar-IQ" sz="2800" dirty="0" smtClean="0">
                <a:latin typeface="Arabic Typesetting" pitchFamily="66" charset="-78"/>
                <a:cs typeface="Arabic Typesetting" pitchFamily="66" charset="-78"/>
              </a:rPr>
              <a:t>: يحيط </a:t>
            </a:r>
            <a:r>
              <a:rPr lang="ar-IQ" sz="2800" dirty="0">
                <a:latin typeface="Arabic Typesetting" pitchFamily="66" charset="-78"/>
                <a:cs typeface="Arabic Typesetting" pitchFamily="66" charset="-78"/>
              </a:rPr>
              <a:t>الغمد بحوالي ثلثي الجزء السفلي من الساق ولونه اخضر او ابيض او ارجواني.</a:t>
            </a:r>
          </a:p>
          <a:p>
            <a:pPr marL="0" indent="0" algn="just" rtl="1">
              <a:buNone/>
            </a:pPr>
            <a:r>
              <a:rPr lang="ar-IQ" sz="2800" b="1" u="sng" dirty="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ج- </a:t>
            </a:r>
            <a:r>
              <a:rPr lang="ar-IQ" sz="2800" b="1" u="sng" dirty="0" smtClean="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اللسين</a:t>
            </a:r>
            <a:r>
              <a:rPr lang="ar-IQ" sz="2800" dirty="0" smtClean="0">
                <a:latin typeface="Arabic Typesetting" pitchFamily="66" charset="-78"/>
                <a:cs typeface="Arabic Typesetting" pitchFamily="66" charset="-78"/>
              </a:rPr>
              <a:t>: يحيط </a:t>
            </a:r>
            <a:r>
              <a:rPr lang="ar-IQ" sz="2800" dirty="0">
                <a:latin typeface="Arabic Typesetting" pitchFamily="66" charset="-78"/>
                <a:cs typeface="Arabic Typesetting" pitchFamily="66" charset="-78"/>
              </a:rPr>
              <a:t>اللسين بالساق ويمتد عند موضع اتصال النصل بالغمد والساق وهو رقيق عديم اللون شفاف وذو حافة هدبية ذات شعيرات دقيقة.</a:t>
            </a:r>
          </a:p>
          <a:p>
            <a:pPr marL="0" indent="0" algn="just" rtl="1">
              <a:buNone/>
            </a:pPr>
            <a:r>
              <a:rPr lang="ar-IQ" sz="2800" b="1" u="sng" dirty="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د- </a:t>
            </a:r>
            <a:r>
              <a:rPr lang="ar-IQ" sz="2800" b="1" u="sng" dirty="0" smtClean="0">
                <a:solidFill>
                  <a:srgbClr val="FF0000"/>
                </a:solidFill>
                <a:effectLst>
                  <a:outerShdw blurRad="38100" dist="38100" dir="2700000" algn="tl">
                    <a:srgbClr val="000000">
                      <a:alpha val="43137"/>
                    </a:srgbClr>
                  </a:outerShdw>
                </a:effectLst>
                <a:latin typeface="Arabic Typesetting" pitchFamily="66" charset="-78"/>
                <a:cs typeface="Arabic Typesetting" pitchFamily="66" charset="-78"/>
              </a:rPr>
              <a:t>الاذينات</a:t>
            </a:r>
            <a:r>
              <a:rPr lang="ar-IQ" sz="2800" dirty="0" smtClean="0">
                <a:latin typeface="Arabic Typesetting" pitchFamily="66" charset="-78"/>
                <a:cs typeface="Arabic Typesetting" pitchFamily="66" charset="-78"/>
              </a:rPr>
              <a:t>: توجد </a:t>
            </a:r>
            <a:r>
              <a:rPr lang="ar-IQ" sz="2800" dirty="0">
                <a:latin typeface="Arabic Typesetting" pitchFamily="66" charset="-78"/>
                <a:cs typeface="Arabic Typesetting" pitchFamily="66" charset="-78"/>
              </a:rPr>
              <a:t>دائما على الورقة وهي معقوفة بدرجة كبيرة لكنها اقل مما في الشعير وذات شعيرات وغالبا ما يكون لونها ارجواني في الطور المبكر وبيضاء عندما ينضج </a:t>
            </a:r>
            <a:r>
              <a:rPr lang="ar-IQ" sz="2800" dirty="0" smtClean="0">
                <a:latin typeface="Arabic Typesetting" pitchFamily="66" charset="-78"/>
                <a:cs typeface="Arabic Typesetting" pitchFamily="66" charset="-78"/>
              </a:rPr>
              <a:t>النبات</a:t>
            </a:r>
            <a:r>
              <a:rPr lang="en-US" sz="2800" dirty="0">
                <a:latin typeface="Arabic Typesetting" pitchFamily="66" charset="-78"/>
                <a:cs typeface="Arabic Typesetting" pitchFamily="66" charset="-78"/>
              </a:rPr>
              <a:t> </a:t>
            </a:r>
            <a:r>
              <a:rPr lang="ar-IQ" sz="2800" dirty="0">
                <a:latin typeface="Arabic Typesetting" pitchFamily="66" charset="-78"/>
                <a:cs typeface="Arabic Typesetting" pitchFamily="66" charset="-78"/>
              </a:rPr>
              <a:t> </a:t>
            </a:r>
            <a:r>
              <a:rPr lang="ar-IQ" sz="2800" dirty="0" smtClean="0">
                <a:latin typeface="Arabic Typesetting" pitchFamily="66" charset="-78"/>
                <a:cs typeface="Arabic Typesetting" pitchFamily="66" charset="-78"/>
              </a:rPr>
              <a:t>.</a:t>
            </a:r>
            <a:endParaRPr lang="en-US" sz="2800" dirty="0">
              <a:latin typeface="Arabic Typesetting" pitchFamily="66" charset="-78"/>
              <a:cs typeface="Arabic Typesetting" pitchFamily="66" charset="-78"/>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956"/>
            <a:ext cx="3567113" cy="646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462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28588"/>
            <a:ext cx="8572500" cy="659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652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18984" cy="2743199"/>
          </a:xfrm>
        </p:spPr>
        <p:txBody>
          <a:bodyPr>
            <a:normAutofit/>
          </a:bodyPr>
          <a:lstStyle/>
          <a:p>
            <a:pPr marL="0" indent="0" algn="just" rtl="1">
              <a:buNone/>
            </a:pPr>
            <a:r>
              <a:rPr lang="ar-IQ" sz="2800" dirty="0" smtClean="0">
                <a:latin typeface="Arabic Typesetting" pitchFamily="66" charset="-78"/>
                <a:cs typeface="Akhbar MT" pitchFamily="2" charset="-78"/>
              </a:rPr>
              <a:t>* أن </a:t>
            </a:r>
            <a:r>
              <a:rPr lang="ar-IQ" sz="2800" dirty="0">
                <a:latin typeface="Arabic Typesetting" pitchFamily="66" charset="-78"/>
                <a:cs typeface="Akhbar MT" pitchFamily="2" charset="-78"/>
              </a:rPr>
              <a:t>الورقة الخضرية الاولى التي تظهر فوق سطح التربة هي في الحقيقة الورقة النباتية الثالثة فالورقة الاولى تتمثل نباتيا بالفلقة اما الورقة الثانية فهي حرشفية وتسمى بالـ</a:t>
            </a:r>
            <a:r>
              <a:rPr lang="en-US" sz="2800" dirty="0">
                <a:latin typeface="Arabic Typesetting" pitchFamily="66" charset="-78"/>
                <a:cs typeface="Akhbar MT" pitchFamily="2" charset="-78"/>
              </a:rPr>
              <a:t>Coleoptile ، </a:t>
            </a:r>
            <a:r>
              <a:rPr lang="ar-IQ" sz="2800" dirty="0">
                <a:latin typeface="Arabic Typesetting" pitchFamily="66" charset="-78"/>
                <a:cs typeface="Akhbar MT" pitchFamily="2" charset="-78"/>
              </a:rPr>
              <a:t>ويطلق على الورقة الخضرية الاخيرة والتي تكون في قاعدة حامل السنبلة اسم الورقة العلمية او ورقة العلم </a:t>
            </a:r>
            <a:r>
              <a:rPr lang="en-US" sz="2800" dirty="0">
                <a:latin typeface="Arabic Typesetting" pitchFamily="66" charset="-78"/>
                <a:cs typeface="Akhbar MT" pitchFamily="2" charset="-78"/>
              </a:rPr>
              <a:t>Flag Leaf  </a:t>
            </a:r>
            <a:r>
              <a:rPr lang="ar-IQ" sz="2800" dirty="0" smtClean="0">
                <a:latin typeface="Arabic Typesetting" pitchFamily="66" charset="-78"/>
                <a:cs typeface="Akhbar MT" pitchFamily="2" charset="-78"/>
              </a:rPr>
              <a:t> ولقد </a:t>
            </a:r>
            <a:r>
              <a:rPr lang="ar-IQ" sz="2800" dirty="0">
                <a:latin typeface="Arabic Typesetting" pitchFamily="66" charset="-78"/>
                <a:cs typeface="Akhbar MT" pitchFamily="2" charset="-78"/>
              </a:rPr>
              <a:t>دلت الابحاث والدراسات على ان هذه الورقة بالدرجة الرئيسية والورقة التي سبقتها تساهمان مساهمة فعالة في نقل الكاربوهيدرات الى الحبوب المتكونة في </a:t>
            </a:r>
            <a:r>
              <a:rPr lang="ar-IQ" sz="2800" dirty="0" smtClean="0">
                <a:latin typeface="Arabic Typesetting" pitchFamily="66" charset="-78"/>
                <a:cs typeface="Akhbar MT" pitchFamily="2" charset="-78"/>
              </a:rPr>
              <a:t>السنبلة</a:t>
            </a:r>
            <a:r>
              <a:rPr lang="en-US" sz="2800" dirty="0" smtClean="0">
                <a:latin typeface="Arabic Typesetting" pitchFamily="66" charset="-78"/>
                <a:cs typeface="Akhbar MT" pitchFamily="2" charset="-78"/>
              </a:rPr>
              <a:t> </a:t>
            </a:r>
            <a:r>
              <a:rPr lang="ar-IQ" sz="2800" dirty="0" smtClean="0">
                <a:latin typeface="Arabic Typesetting" pitchFamily="66" charset="-78"/>
                <a:cs typeface="Akhbar MT" pitchFamily="2" charset="-78"/>
              </a:rPr>
              <a:t> . </a:t>
            </a:r>
            <a:endParaRPr lang="ar-IQ" sz="2800" dirty="0">
              <a:latin typeface="Arabic Typesetting" pitchFamily="66" charset="-78"/>
              <a:cs typeface="Akhbar MT" pitchFamily="2" charset="-78"/>
            </a:endParaRPr>
          </a:p>
        </p:txBody>
      </p:sp>
      <p:pic>
        <p:nvPicPr>
          <p:cNvPr id="4" name="Picture 2" descr="الزراعة تكشف خطة مصر لتحقيق الاكتفاء الذاتي من القم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598"/>
            <a:ext cx="4606636" cy="28956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94218" y="2819400"/>
            <a:ext cx="8534400" cy="2677656"/>
          </a:xfrm>
          <a:prstGeom prst="rect">
            <a:avLst/>
          </a:prstGeom>
        </p:spPr>
        <p:txBody>
          <a:bodyPr wrap="square">
            <a:spAutoFit/>
          </a:bodyPr>
          <a:lstStyle/>
          <a:p>
            <a:pPr lvl="0" algn="just" rtl="1">
              <a:spcBef>
                <a:spcPct val="20000"/>
              </a:spcBef>
            </a:pPr>
            <a:r>
              <a:rPr lang="ar-IQ" sz="2800" b="1" dirty="0" smtClean="0">
                <a:solidFill>
                  <a:srgbClr val="FF0000"/>
                </a:solidFill>
                <a:effectLst>
                  <a:outerShdw blurRad="38100" dist="38100" dir="2700000" algn="tl">
                    <a:srgbClr val="000000">
                      <a:alpha val="43137"/>
                    </a:srgbClr>
                  </a:outerShdw>
                </a:effectLst>
                <a:latin typeface="Andalus" pitchFamily="18" charset="-78"/>
                <a:cs typeface="Andalus" pitchFamily="18" charset="-78"/>
              </a:rPr>
              <a:t>السنيبلة </a:t>
            </a:r>
            <a:r>
              <a:rPr lang="ar-IQ" sz="2800" dirty="0" smtClean="0">
                <a:solidFill>
                  <a:prstClr val="black"/>
                </a:solidFill>
                <a:latin typeface="Arabic Typesetting" pitchFamily="66" charset="-78"/>
                <a:cs typeface="Akhbar MT" pitchFamily="2" charset="-78"/>
              </a:rPr>
              <a:t>تتكون </a:t>
            </a:r>
            <a:r>
              <a:rPr lang="ar-IQ" sz="2800" dirty="0">
                <a:solidFill>
                  <a:prstClr val="black"/>
                </a:solidFill>
                <a:latin typeface="Arabic Typesetting" pitchFamily="66" charset="-78"/>
                <a:cs typeface="Akhbar MT" pitchFamily="2" charset="-78"/>
              </a:rPr>
              <a:t>بصورة فردية على كل عقدة بصورة متعاقبة على حامل السنبلة المتعرج وسلاميات الحامل السنبلي تكون قصيرة وضيقة في القاعدة وواسعة نسبياً في القمة واحد جوانبها محدب والجانب الذي يواجه السنيبلة مسطح او مقعر ويحيط بالسنيبلة غلاف من الجهتين يسمى بالقنابع والتي تكون مجوفة وذات حواف صلبة او غير حادة قد تمتد الى نهايتها مكونة طرف مدبب يشبه السفا القصير والقنابع زغبية او ناعمة عديمة الزغب ذات لون ابيض ، اصفر، بني او اسود حسب الصنف ومرحلة النمو .</a:t>
            </a:r>
            <a:endParaRPr lang="en-US" sz="2800" dirty="0">
              <a:solidFill>
                <a:prstClr val="black"/>
              </a:solidFill>
              <a:latin typeface="Arabic Typesetting" pitchFamily="66" charset="-78"/>
              <a:cs typeface="Akhbar MT" pitchFamily="2" charset="-78"/>
            </a:endParaRPr>
          </a:p>
        </p:txBody>
      </p:sp>
      <p:sp>
        <p:nvSpPr>
          <p:cNvPr id="6" name="Rectangle 5"/>
          <p:cNvSpPr/>
          <p:nvPr/>
        </p:nvSpPr>
        <p:spPr>
          <a:xfrm>
            <a:off x="407437" y="5638800"/>
            <a:ext cx="8507963"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just" rtl="1">
              <a:spcBef>
                <a:spcPct val="20000"/>
              </a:spcBef>
            </a:pPr>
            <a:r>
              <a:rPr lang="ar-IQ" sz="2400" dirty="0" smtClean="0">
                <a:solidFill>
                  <a:prstClr val="black"/>
                </a:solidFill>
                <a:latin typeface="Arabic Typesetting" pitchFamily="66" charset="-78"/>
                <a:cs typeface="Akhbar MT" pitchFamily="2" charset="-78"/>
              </a:rPr>
              <a:t>* يحتوي </a:t>
            </a:r>
            <a:r>
              <a:rPr lang="ar-IQ" sz="2400" dirty="0">
                <a:solidFill>
                  <a:prstClr val="black"/>
                </a:solidFill>
                <a:latin typeface="Arabic Typesetting" pitchFamily="66" charset="-78"/>
                <a:cs typeface="Akhbar MT" pitchFamily="2" charset="-78"/>
              </a:rPr>
              <a:t>السفا على البلاستيدات الخضراء ويلعب دوراً مهما في عملية التمثيل الضوئي وفي زيادة محتوى الحبوب من الكاربوهيدرات لذلك فالاصناف ذات السفا تعطي حاصلا اعلى من الاصناف قصيرة السفا . </a:t>
            </a:r>
            <a:endParaRPr lang="en-US" sz="2400" dirty="0">
              <a:solidFill>
                <a:prstClr val="black"/>
              </a:solidFill>
              <a:latin typeface="Arabic Typesetting" pitchFamily="66" charset="-78"/>
              <a:cs typeface="Akhbar MT" pitchFamily="2" charset="-78"/>
            </a:endParaRPr>
          </a:p>
        </p:txBody>
      </p:sp>
    </p:spTree>
    <p:extLst>
      <p:ext uri="{BB962C8B-B14F-4D97-AF65-F5344CB8AC3E}">
        <p14:creationId xmlns:p14="http://schemas.microsoft.com/office/powerpoint/2010/main" val="1475617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6300" y="166688"/>
            <a:ext cx="4468918"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4038600"/>
            <a:ext cx="8839200" cy="2585323"/>
          </a:xfrm>
          <a:prstGeom prst="rect">
            <a:avLst/>
          </a:prstGeom>
        </p:spPr>
        <p:txBody>
          <a:bodyPr wrap="square">
            <a:spAutoFit/>
          </a:bodyPr>
          <a:lstStyle/>
          <a:p>
            <a:pPr algn="just" rtl="1"/>
            <a:r>
              <a:rPr lang="ar-IQ" sz="2700" dirty="0">
                <a:solidFill>
                  <a:prstClr val="black"/>
                </a:solidFill>
                <a:latin typeface="Arabic Typesetting" pitchFamily="66" charset="-78"/>
                <a:ea typeface="+mj-ea"/>
                <a:cs typeface="Akhbar MT" pitchFamily="2" charset="-78"/>
              </a:rPr>
              <a:t>تحتوي السنيبلة </a:t>
            </a:r>
            <a:r>
              <a:rPr lang="ar-IQ" sz="2700" dirty="0" smtClean="0">
                <a:solidFill>
                  <a:prstClr val="black"/>
                </a:solidFill>
                <a:latin typeface="Arabic Typesetting" pitchFamily="66" charset="-78"/>
                <a:ea typeface="+mj-ea"/>
                <a:cs typeface="Akhbar MT" pitchFamily="2" charset="-78"/>
              </a:rPr>
              <a:t>على(</a:t>
            </a:r>
            <a:r>
              <a:rPr lang="ar-IQ" sz="2700" dirty="0" smtClean="0">
                <a:solidFill>
                  <a:prstClr val="black"/>
                </a:solidFill>
                <a:latin typeface="Arabic Typesetting" pitchFamily="66" charset="-78"/>
                <a:ea typeface="+mj-ea"/>
                <a:cs typeface="+mj-cs"/>
              </a:rPr>
              <a:t>1-5</a:t>
            </a:r>
            <a:r>
              <a:rPr lang="ar-IQ" sz="2700" dirty="0" smtClean="0">
                <a:solidFill>
                  <a:prstClr val="black"/>
                </a:solidFill>
                <a:latin typeface="Arabic Typesetting" pitchFamily="66" charset="-78"/>
                <a:ea typeface="+mj-ea"/>
                <a:cs typeface="Akhbar MT" pitchFamily="2" charset="-78"/>
              </a:rPr>
              <a:t> زهيرات</a:t>
            </a:r>
            <a:r>
              <a:rPr lang="ar-IQ" sz="2700" dirty="0">
                <a:solidFill>
                  <a:prstClr val="black"/>
                </a:solidFill>
                <a:latin typeface="Arabic Typesetting" pitchFamily="66" charset="-78"/>
                <a:ea typeface="+mj-ea"/>
                <a:cs typeface="Akhbar MT" pitchFamily="2" charset="-78"/>
              </a:rPr>
              <a:t>) متصلة بصورة متبادلة او متعاكسة على محور السنيبلة وواحدة او اكثر من الزهيرات العليا تكون عادة عقيمة والباقية وعددها (</a:t>
            </a:r>
            <a:r>
              <a:rPr lang="ar-IQ" sz="2700" dirty="0">
                <a:solidFill>
                  <a:prstClr val="black"/>
                </a:solidFill>
                <a:latin typeface="Arabic Typesetting" pitchFamily="66" charset="-78"/>
                <a:ea typeface="+mj-ea"/>
                <a:cs typeface="+mj-cs"/>
              </a:rPr>
              <a:t>2-3</a:t>
            </a:r>
            <a:r>
              <a:rPr lang="ar-IQ" sz="2700" dirty="0">
                <a:solidFill>
                  <a:prstClr val="black"/>
                </a:solidFill>
                <a:latin typeface="Arabic Typesetting" pitchFamily="66" charset="-78"/>
                <a:ea typeface="+mj-ea"/>
                <a:cs typeface="Akhbar MT" pitchFamily="2" charset="-78"/>
              </a:rPr>
              <a:t>) تكون ناضجة وتكون حبوبا وتحتوي الزهيرة على العصافة والاتبة اللذان تغلفان اعضاء الزهيرة وهي ثلاثة متوك ومبيض واحد والعصافة زورقية او مستديرة من جهة الظهر وذات سفا غالبا اما الاتبة فتكون غشائية وتقع في الجهة المقابلة للعصافة وهي عديمة السفا ثنائية الزورق والحافتان مطويتان وتوجد قرب قاعدة المبيض فليستان غشائيتان حرشفيتان وتكون الحبة بين العصافة </a:t>
            </a:r>
            <a:r>
              <a:rPr lang="ar-IQ" sz="2700" dirty="0" smtClean="0">
                <a:solidFill>
                  <a:prstClr val="black"/>
                </a:solidFill>
                <a:latin typeface="Arabic Typesetting" pitchFamily="66" charset="-78"/>
                <a:ea typeface="+mj-ea"/>
                <a:cs typeface="Akhbar MT" pitchFamily="2" charset="-78"/>
              </a:rPr>
              <a:t>والاتبة .</a:t>
            </a:r>
            <a:endParaRPr lang="en-US" dirty="0">
              <a:cs typeface="Akhbar MT"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8657"/>
            <a:ext cx="4778375" cy="367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261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2529</TotalTime>
  <Words>1916</Words>
  <Application>Microsoft Office PowerPoint</Application>
  <PresentationFormat>On-screen Show (4:3)</PresentationFormat>
  <Paragraphs>84</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الجذر </vt:lpstr>
      <vt:lpstr> (الساق) Stem  </vt:lpstr>
      <vt:lpstr>الورقة</vt:lpstr>
      <vt:lpstr>PowerPoint Presentation</vt:lpstr>
      <vt:lpstr>PowerPoint Presentation</vt:lpstr>
      <vt:lpstr>PowerPoint Presentation</vt:lpstr>
      <vt:lpstr>PowerPoint Presentation</vt:lpstr>
      <vt:lpstr>PowerPoint Presentation</vt:lpstr>
      <vt:lpstr>PowerPoint Presentation</vt:lpstr>
      <vt:lpstr>2- محصول الشعير </vt:lpstr>
      <vt:lpstr>الوصف النباتي للشعير   يشبه الشعير في شكله العام نبات القمح وخاصة في الأطوار الحياتية المبكرة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شكراً لحسن الأصغاء </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Maher</dc:creator>
  <cp:lastModifiedBy>Maher</cp:lastModifiedBy>
  <cp:revision>99</cp:revision>
  <dcterms:created xsi:type="dcterms:W3CDTF">2022-10-06T15:15:57Z</dcterms:created>
  <dcterms:modified xsi:type="dcterms:W3CDTF">2024-04-15T17:40:12Z</dcterms:modified>
</cp:coreProperties>
</file>